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handoutMasterIdLst>
    <p:handoutMasterId r:id="rId46"/>
  </p:handoutMasterIdLst>
  <p:sldIdLst>
    <p:sldId id="256" r:id="rId2"/>
    <p:sldId id="315" r:id="rId3"/>
    <p:sldId id="266" r:id="rId4"/>
    <p:sldId id="267" r:id="rId5"/>
    <p:sldId id="268" r:id="rId6"/>
    <p:sldId id="269" r:id="rId7"/>
    <p:sldId id="270" r:id="rId8"/>
    <p:sldId id="271" r:id="rId9"/>
    <p:sldId id="272" r:id="rId10"/>
    <p:sldId id="273" r:id="rId11"/>
    <p:sldId id="281" r:id="rId12"/>
    <p:sldId id="282" r:id="rId13"/>
    <p:sldId id="283" r:id="rId14"/>
    <p:sldId id="304" r:id="rId15"/>
    <p:sldId id="313" r:id="rId16"/>
    <p:sldId id="274" r:id="rId17"/>
    <p:sldId id="305" r:id="rId18"/>
    <p:sldId id="299" r:id="rId19"/>
    <p:sldId id="300" r:id="rId20"/>
    <p:sldId id="284" r:id="rId21"/>
    <p:sldId id="285" r:id="rId22"/>
    <p:sldId id="286" r:id="rId23"/>
    <p:sldId id="287" r:id="rId24"/>
    <p:sldId id="288" r:id="rId25"/>
    <p:sldId id="290" r:id="rId26"/>
    <p:sldId id="291" r:id="rId27"/>
    <p:sldId id="292" r:id="rId28"/>
    <p:sldId id="293" r:id="rId29"/>
    <p:sldId id="297" r:id="rId30"/>
    <p:sldId id="306" r:id="rId31"/>
    <p:sldId id="294" r:id="rId32"/>
    <p:sldId id="289" r:id="rId33"/>
    <p:sldId id="296" r:id="rId34"/>
    <p:sldId id="279" r:id="rId35"/>
    <p:sldId id="303" r:id="rId36"/>
    <p:sldId id="314" r:id="rId37"/>
    <p:sldId id="302" r:id="rId38"/>
    <p:sldId id="298" r:id="rId39"/>
    <p:sldId id="308" r:id="rId40"/>
    <p:sldId id="309" r:id="rId41"/>
    <p:sldId id="307" r:id="rId42"/>
    <p:sldId id="310" r:id="rId43"/>
    <p:sldId id="258" r:id="rId44"/>
  </p:sldIdLst>
  <p:sldSz cx="9144000" cy="6858000" type="screen4x3"/>
  <p:notesSz cx="6858000" cy="9144000"/>
  <p:defaultTex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06F027-D2AC-4A29-8FC6-EB124F24CE8A}" type="datetimeFigureOut">
              <a:rPr lang="en-GB" smtClean="0"/>
              <a:pPr/>
              <a:t>16/09/2011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F2CF50-DD44-4C05-A1B0-5DD7214E1819}"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6DC9A0D-FEB6-4494-AC53-7E81C235C2D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Slide Image Placeholder 1"/>
          <p:cNvSpPr>
            <a:spLocks noGrp="1" noRot="1" noChangeAspect="1" noTextEdit="1"/>
          </p:cNvSpPr>
          <p:nvPr>
            <p:ph type="sldImg"/>
          </p:nvPr>
        </p:nvSpPr>
        <p:spPr>
          <a:ln/>
        </p:spPr>
      </p:sp>
      <p:sp>
        <p:nvSpPr>
          <p:cNvPr id="398339" name="Notes Placeholder 2"/>
          <p:cNvSpPr>
            <a:spLocks noGrp="1"/>
          </p:cNvSpPr>
          <p:nvPr>
            <p:ph type="body" idx="1"/>
          </p:nvPr>
        </p:nvSpPr>
        <p:spPr>
          <a:noFill/>
          <a:ln/>
        </p:spPr>
        <p:txBody>
          <a:bodyPr/>
          <a:lstStyle/>
          <a:p>
            <a:endParaRPr lang="en-GB" smtClean="0">
              <a:latin typeface="Arial" pitchFamily="34" charset="0"/>
            </a:endParaRPr>
          </a:p>
        </p:txBody>
      </p:sp>
      <p:sp>
        <p:nvSpPr>
          <p:cNvPr id="398340" name="Slide Number Placeholder 3"/>
          <p:cNvSpPr>
            <a:spLocks noGrp="1"/>
          </p:cNvSpPr>
          <p:nvPr>
            <p:ph type="sldNum" sz="quarter" idx="5"/>
          </p:nvPr>
        </p:nvSpPr>
        <p:spPr>
          <a:noFill/>
        </p:spPr>
        <p:txBody>
          <a:bodyPr/>
          <a:lstStyle/>
          <a:p>
            <a:fld id="{D7C084EA-DB58-4898-8B54-D2B7F1319F6A}" type="slidenum">
              <a:rPr lang="en-US" smtClean="0">
                <a:latin typeface="Arial" pitchFamily="34" charset="0"/>
              </a:rPr>
              <a:pPr/>
              <a:t>20</a:t>
            </a:fld>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The Importance of Church Discipline</a:t>
            </a:r>
            <a:endParaRPr lang="en-US" smtClean="0"/>
          </a:p>
          <a:p>
            <a:pPr eaLnBrk="1" hangingPunct="1">
              <a:spcBef>
                <a:spcPct val="0"/>
              </a:spcBef>
            </a:pPr>
            <a:r>
              <a:rPr lang="en-US" smtClean="0"/>
              <a:t>Most churches assume that they will never have a case of abuse and therefore have no plans as to how to take care of the problem. One of the most common ways of dealing with a problem of abuse of power has been to sweep it under the rug. But dealing with the abuser is vitally important. Here are some texts to look at: “Discipline is not optional. It is mandatory in Scripture.”</a:t>
            </a:r>
          </a:p>
          <a:p>
            <a:pPr eaLnBrk="1" hangingPunct="1">
              <a:spcBef>
                <a:spcPct val="0"/>
              </a:spcBef>
            </a:pPr>
            <a:r>
              <a:rPr lang="en-US" i="1" smtClean="0"/>
              <a:t>“Matthew 18:15-20</a:t>
            </a:r>
            <a:r>
              <a:rPr lang="en-US" smtClean="0"/>
              <a:t> teaches that a sinner is to be confronted, reproved and, if they refuse to repent, excluded from the church.</a:t>
            </a:r>
          </a:p>
          <a:p>
            <a:pPr eaLnBrk="1" hangingPunct="1">
              <a:spcBef>
                <a:spcPct val="0"/>
              </a:spcBef>
            </a:pPr>
            <a:r>
              <a:rPr lang="en-US" i="1" smtClean="0"/>
              <a:t>“Acts 5:1-11</a:t>
            </a:r>
            <a:r>
              <a:rPr lang="en-US" smtClean="0"/>
              <a:t> illustrates the seriousness of sin within the church, the sensitivity of the Holy Spirit to sin, and the quick judgment of God upon sin.</a:t>
            </a:r>
          </a:p>
          <a:p>
            <a:pPr eaLnBrk="1" hangingPunct="1">
              <a:spcBef>
                <a:spcPct val="0"/>
              </a:spcBef>
            </a:pPr>
            <a:r>
              <a:rPr lang="en-US" smtClean="0"/>
              <a:t>http://www.cotubic.org/ministers/Restoration/introduction.html. Accessed 2/20/2008.</a:t>
            </a:r>
          </a:p>
          <a:p>
            <a:pPr eaLnBrk="1" hangingPunct="1">
              <a:spcBef>
                <a:spcPct val="0"/>
              </a:spcBef>
            </a:pPr>
            <a:r>
              <a:rPr lang="en-US" i="1" smtClean="0"/>
              <a:t>“1 Corinthians 5:1-5</a:t>
            </a:r>
            <a:r>
              <a:rPr lang="en-US" smtClean="0"/>
              <a:t> teaches that the church's response to persistent, unrepentant sin is to grieve, deliberate, judge the sin, and exclude the unrepentant member.</a:t>
            </a:r>
          </a:p>
          <a:p>
            <a:pPr eaLnBrk="1" hangingPunct="1">
              <a:spcBef>
                <a:spcPct val="0"/>
              </a:spcBef>
            </a:pPr>
            <a:r>
              <a:rPr lang="en-US" i="1" smtClean="0"/>
              <a:t>“1 Thessalonians 5:14</a:t>
            </a:r>
            <a:r>
              <a:rPr lang="en-US" smtClean="0"/>
              <a:t> commands us to warn the disobedient and the disorderly.</a:t>
            </a:r>
          </a:p>
          <a:p>
            <a:pPr eaLnBrk="1" hangingPunct="1">
              <a:spcBef>
                <a:spcPct val="0"/>
              </a:spcBef>
            </a:pPr>
            <a:r>
              <a:rPr lang="en-US" i="1" smtClean="0"/>
              <a:t>“2 Thessalonians 3:6-15</a:t>
            </a:r>
            <a:r>
              <a:rPr lang="en-US" smtClean="0"/>
              <a:t> teaches us to warn the undisciplined brother and withdraw from him.</a:t>
            </a:r>
          </a:p>
          <a:p>
            <a:pPr eaLnBrk="1" hangingPunct="1">
              <a:spcBef>
                <a:spcPct val="0"/>
              </a:spcBef>
            </a:pPr>
            <a:r>
              <a:rPr lang="en-US" i="1" smtClean="0"/>
              <a:t>“1 Timothy 5:20</a:t>
            </a:r>
            <a:r>
              <a:rPr lang="en-US" smtClean="0"/>
              <a:t> tells us to rebuke persistent sin publicly. </a:t>
            </a:r>
          </a:p>
          <a:p>
            <a:pPr eaLnBrk="1" hangingPunct="1">
              <a:spcBef>
                <a:spcPct val="0"/>
              </a:spcBef>
            </a:pPr>
            <a:endParaRPr lang="en-US" smtClean="0"/>
          </a:p>
          <a:p>
            <a:pPr eaLnBrk="1" hangingPunct="1">
              <a:spcBef>
                <a:spcPct val="0"/>
              </a:spcBef>
            </a:pPr>
            <a:r>
              <a:rPr lang="en-US" smtClean="0"/>
              <a:t> </a:t>
            </a:r>
          </a:p>
          <a:p>
            <a:pPr eaLnBrk="1" hangingPunct="1">
              <a:spcBef>
                <a:spcPct val="0"/>
              </a:spcBef>
            </a:pPr>
            <a:endParaRPr lang="en-US"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4E6739-0029-4A47-A9B5-A54BD4195DBC}" type="slidenum">
              <a:rPr lang="en-US" smtClean="0"/>
              <a:pPr/>
              <a:t>43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GB"/>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GB"/>
          </a:p>
        </p:txBody>
      </p:sp>
      <p:sp>
        <p:nvSpPr>
          <p:cNvPr id="4" name="Rectangle 4"/>
          <p:cNvSpPr>
            <a:spLocks noGrp="1" noChangeArrowheads="1"/>
          </p:cNvSpPr>
          <p:nvPr>
            <p:ph type="dt" sz="half" idx="10"/>
          </p:nvPr>
        </p:nvSpPr>
        <p:spPr>
          <a:xfrm>
            <a:off x="457200" y="6245225"/>
            <a:ext cx="2133600" cy="476250"/>
          </a:xfrm>
        </p:spPr>
        <p:txBody>
          <a:bodyPr/>
          <a:lstStyle>
            <a:lvl1pPr>
              <a:defRPr sz="1400" smtClean="0"/>
            </a:lvl1pPr>
          </a:lstStyle>
          <a:p>
            <a:pPr>
              <a:defRPr/>
            </a:pPr>
            <a:fld id="{BD7CA1B8-C3AE-45D9-BACE-DEE77FA5BDD5}" type="datetime1">
              <a:rPr lang="en-GB"/>
              <a:pPr>
                <a:defRPr/>
              </a:pPr>
              <a:t>16/09/2011</a:t>
            </a:fld>
            <a:endParaRPr lang="en-GB"/>
          </a:p>
        </p:txBody>
      </p:sp>
      <p:sp>
        <p:nvSpPr>
          <p:cNvPr id="5" name="Rectangle 5"/>
          <p:cNvSpPr>
            <a:spLocks noGrp="1" noChangeArrowheads="1"/>
          </p:cNvSpPr>
          <p:nvPr>
            <p:ph type="ftr" sz="quarter" idx="11"/>
          </p:nvPr>
        </p:nvSpPr>
        <p:spPr>
          <a:xfrm>
            <a:off x="3124200" y="6245225"/>
            <a:ext cx="2895600" cy="476250"/>
          </a:xfrm>
        </p:spPr>
        <p:txBody>
          <a:bodyPr/>
          <a:lstStyle>
            <a:lvl1pPr>
              <a:defRPr sz="1400" smtClean="0"/>
            </a:lvl1pPr>
          </a:lstStyle>
          <a:p>
            <a:pPr>
              <a:defRPr/>
            </a:pPr>
            <a:r>
              <a:rPr lang="en-GB"/>
              <a:t>copyright 2006 www.brainybetty.com; All Rights Reserved.</a:t>
            </a:r>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lvl1pPr>
          </a:lstStyle>
          <a:p>
            <a:pPr>
              <a:defRPr/>
            </a:pPr>
            <a:fld id="{B9D82255-E825-4B4C-AD77-3D4A146FF822}"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E68E7EEF-070E-4D4B-A2F9-4B075A9DBC3C}" type="datetime1">
              <a:rPr lang="en-GB"/>
              <a:pPr>
                <a:defRPr/>
              </a:pPr>
              <a:t>16/09/2011</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6" name="Rectangle 6"/>
          <p:cNvSpPr>
            <a:spLocks noGrp="1" noChangeArrowheads="1"/>
          </p:cNvSpPr>
          <p:nvPr>
            <p:ph type="sldNum" sz="quarter" idx="12"/>
          </p:nvPr>
        </p:nvSpPr>
        <p:spPr>
          <a:ln/>
        </p:spPr>
        <p:txBody>
          <a:bodyPr/>
          <a:lstStyle>
            <a:lvl1pPr>
              <a:defRPr/>
            </a:lvl1pPr>
          </a:lstStyle>
          <a:p>
            <a:pPr>
              <a:defRPr/>
            </a:pPr>
            <a:fld id="{F8DF236E-97FC-44B8-8739-9751D429162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87E70EDE-1720-47DF-8BBF-1960C845213B}" type="datetime1">
              <a:rPr lang="en-GB"/>
              <a:pPr>
                <a:defRPr/>
              </a:pPr>
              <a:t>16/09/2011</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6" name="Rectangle 6"/>
          <p:cNvSpPr>
            <a:spLocks noGrp="1" noChangeArrowheads="1"/>
          </p:cNvSpPr>
          <p:nvPr>
            <p:ph type="sldNum" sz="quarter" idx="12"/>
          </p:nvPr>
        </p:nvSpPr>
        <p:spPr>
          <a:ln/>
        </p:spPr>
        <p:txBody>
          <a:bodyPr/>
          <a:lstStyle>
            <a:lvl1pPr>
              <a:defRPr/>
            </a:lvl1pPr>
          </a:lstStyle>
          <a:p>
            <a:pPr>
              <a:defRPr/>
            </a:pPr>
            <a:fld id="{FB860CC9-2A37-45DD-9649-38583D25F692}"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7924800" cy="9271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684338"/>
            <a:ext cx="3505200" cy="4454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343400" y="1684338"/>
            <a:ext cx="3505200" cy="4454525"/>
          </a:xfrm>
        </p:spPr>
        <p:txBody>
          <a:bodyPr/>
          <a:lstStyle/>
          <a:p>
            <a:pPr lvl="0"/>
            <a:endParaRPr lang="en-GB"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3ADBAC73-C1EE-40C7-BB0D-16A6DB7D7D81}" type="datetime1">
              <a:rPr lang="en-GB"/>
              <a:pPr>
                <a:defRPr/>
              </a:pPr>
              <a:t>16/09/2011</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6" name="Rectangle 6"/>
          <p:cNvSpPr>
            <a:spLocks noGrp="1" noChangeArrowheads="1"/>
          </p:cNvSpPr>
          <p:nvPr>
            <p:ph type="sldNum" sz="quarter" idx="12"/>
          </p:nvPr>
        </p:nvSpPr>
        <p:spPr>
          <a:ln/>
        </p:spPr>
        <p:txBody>
          <a:bodyPr/>
          <a:lstStyle>
            <a:lvl1pPr>
              <a:defRPr/>
            </a:lvl1pPr>
          </a:lstStyle>
          <a:p>
            <a:pPr>
              <a:defRPr/>
            </a:pPr>
            <a:fld id="{DAF26105-68E6-4720-B912-C28B7636A98B}"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9E00E8AF-8933-4922-84A2-2A6A880F076B}" type="datetime1">
              <a:rPr lang="en-GB"/>
              <a:pPr>
                <a:defRPr/>
              </a:pPr>
              <a:t>16/09/2011</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6" name="Rectangle 6"/>
          <p:cNvSpPr>
            <a:spLocks noGrp="1" noChangeArrowheads="1"/>
          </p:cNvSpPr>
          <p:nvPr>
            <p:ph type="sldNum" sz="quarter" idx="12"/>
          </p:nvPr>
        </p:nvSpPr>
        <p:spPr>
          <a:ln/>
        </p:spPr>
        <p:txBody>
          <a:bodyPr/>
          <a:lstStyle>
            <a:lvl1pPr>
              <a:defRPr/>
            </a:lvl1pPr>
          </a:lstStyle>
          <a:p>
            <a:pPr>
              <a:defRPr/>
            </a:pPr>
            <a:fld id="{C276680D-4E96-49F9-B1D5-829053EAEB65}"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84B68052-5F72-47EE-A01C-91109527DA43}" type="datetime1">
              <a:rPr lang="en-GB"/>
              <a:pPr>
                <a:defRPr/>
              </a:pPr>
              <a:t>16/09/2011</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7" name="Rectangle 6"/>
          <p:cNvSpPr>
            <a:spLocks noGrp="1" noChangeArrowheads="1"/>
          </p:cNvSpPr>
          <p:nvPr>
            <p:ph type="sldNum" sz="quarter" idx="12"/>
          </p:nvPr>
        </p:nvSpPr>
        <p:spPr>
          <a:ln/>
        </p:spPr>
        <p:txBody>
          <a:bodyPr/>
          <a:lstStyle>
            <a:lvl1pPr>
              <a:defRPr/>
            </a:lvl1pPr>
          </a:lstStyle>
          <a:p>
            <a:pPr>
              <a:defRPr/>
            </a:pPr>
            <a:fld id="{9E5839A9-586C-47E1-AB95-470369D3D156}"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1A85829F-2183-476B-AE33-FA8C2F10B7B3}" type="datetime1">
              <a:rPr lang="en-GB"/>
              <a:pPr>
                <a:defRPr/>
              </a:pPr>
              <a:t>16/09/2011</a:t>
            </a:fld>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9" name="Rectangle 6"/>
          <p:cNvSpPr>
            <a:spLocks noGrp="1" noChangeArrowheads="1"/>
          </p:cNvSpPr>
          <p:nvPr>
            <p:ph type="sldNum" sz="quarter" idx="12"/>
          </p:nvPr>
        </p:nvSpPr>
        <p:spPr>
          <a:ln/>
        </p:spPr>
        <p:txBody>
          <a:bodyPr/>
          <a:lstStyle>
            <a:lvl1pPr>
              <a:defRPr/>
            </a:lvl1pPr>
          </a:lstStyle>
          <a:p>
            <a:pPr>
              <a:defRPr/>
            </a:pPr>
            <a:fld id="{8BC15B95-E807-4FE8-941F-9A98431580E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1A869EAF-836B-4938-8F0D-F36A2FC4A7D1}" type="datetime1">
              <a:rPr lang="en-GB"/>
              <a:pPr>
                <a:defRPr/>
              </a:pPr>
              <a:t>16/09/2011</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5" name="Rectangle 6"/>
          <p:cNvSpPr>
            <a:spLocks noGrp="1" noChangeArrowheads="1"/>
          </p:cNvSpPr>
          <p:nvPr>
            <p:ph type="sldNum" sz="quarter" idx="12"/>
          </p:nvPr>
        </p:nvSpPr>
        <p:spPr>
          <a:ln/>
        </p:spPr>
        <p:txBody>
          <a:bodyPr/>
          <a:lstStyle>
            <a:lvl1pPr>
              <a:defRPr/>
            </a:lvl1pPr>
          </a:lstStyle>
          <a:p>
            <a:pPr>
              <a:defRPr/>
            </a:pPr>
            <a:fld id="{5EBA3016-D12D-480C-8C3B-39AE0C40738E}"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F4D098E-B1B8-48C9-8569-A9B292A54C5E}" type="datetime1">
              <a:rPr lang="en-GB"/>
              <a:pPr>
                <a:defRPr/>
              </a:pPr>
              <a:t>16/09/2011</a:t>
            </a:fld>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4" name="Rectangle 6"/>
          <p:cNvSpPr>
            <a:spLocks noGrp="1" noChangeArrowheads="1"/>
          </p:cNvSpPr>
          <p:nvPr>
            <p:ph type="sldNum" sz="quarter" idx="12"/>
          </p:nvPr>
        </p:nvSpPr>
        <p:spPr>
          <a:ln/>
        </p:spPr>
        <p:txBody>
          <a:bodyPr/>
          <a:lstStyle>
            <a:lvl1pPr>
              <a:defRPr/>
            </a:lvl1pPr>
          </a:lstStyle>
          <a:p>
            <a:pPr>
              <a:defRPr/>
            </a:pPr>
            <a:fld id="{AD289864-C441-4431-A640-881133920CA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AE0E206-7FD9-4506-9C46-438EDE7BB4B3}" type="datetime1">
              <a:rPr lang="en-GB"/>
              <a:pPr>
                <a:defRPr/>
              </a:pPr>
              <a:t>16/09/2011</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7" name="Rectangle 6"/>
          <p:cNvSpPr>
            <a:spLocks noGrp="1" noChangeArrowheads="1"/>
          </p:cNvSpPr>
          <p:nvPr>
            <p:ph type="sldNum" sz="quarter" idx="12"/>
          </p:nvPr>
        </p:nvSpPr>
        <p:spPr>
          <a:ln/>
        </p:spPr>
        <p:txBody>
          <a:bodyPr/>
          <a:lstStyle>
            <a:lvl1pPr>
              <a:defRPr/>
            </a:lvl1pPr>
          </a:lstStyle>
          <a:p>
            <a:pPr>
              <a:defRPr/>
            </a:pPr>
            <a:fld id="{B3C43F5D-5C27-4FF3-8D9C-C46E97C254DB}"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FC97E70-872C-406C-A9EC-4BC66BBFFDDB}" type="datetime1">
              <a:rPr lang="en-GB"/>
              <a:pPr>
                <a:defRPr/>
              </a:pPr>
              <a:t>16/09/2011</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copyright 2006 www.brainybetty.com; All Rights Reserved.</a:t>
            </a:r>
          </a:p>
        </p:txBody>
      </p:sp>
      <p:sp>
        <p:nvSpPr>
          <p:cNvPr id="7" name="Rectangle 6"/>
          <p:cNvSpPr>
            <a:spLocks noGrp="1" noChangeArrowheads="1"/>
          </p:cNvSpPr>
          <p:nvPr>
            <p:ph type="sldNum" sz="quarter" idx="12"/>
          </p:nvPr>
        </p:nvSpPr>
        <p:spPr>
          <a:ln/>
        </p:spPr>
        <p:txBody>
          <a:bodyPr/>
          <a:lstStyle>
            <a:lvl1pPr>
              <a:defRPr/>
            </a:lvl1pPr>
          </a:lstStyle>
          <a:p>
            <a:pPr>
              <a:defRPr/>
            </a:pPr>
            <a:fld id="{68EE8B3E-F124-4798-BC2F-B2B6D3D35D3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0" y="6613525"/>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smtClean="0">
                <a:solidFill>
                  <a:schemeClr val="bg1"/>
                </a:solidFill>
              </a:defRPr>
            </a:lvl1pPr>
          </a:lstStyle>
          <a:p>
            <a:pPr>
              <a:defRPr/>
            </a:pPr>
            <a:fld id="{61E9087A-E742-4067-AC5D-89205870EBFC}" type="datetime1">
              <a:rPr lang="en-GB"/>
              <a:pPr>
                <a:defRPr/>
              </a:pPr>
              <a:t>16/09/2011</a:t>
            </a:fld>
            <a:endParaRPr lang="en-GB"/>
          </a:p>
        </p:txBody>
      </p:sp>
      <p:sp>
        <p:nvSpPr>
          <p:cNvPr id="1029" name="Rectangle 5"/>
          <p:cNvSpPr>
            <a:spLocks noGrp="1" noChangeArrowheads="1"/>
          </p:cNvSpPr>
          <p:nvPr>
            <p:ph type="ftr" sz="quarter" idx="3"/>
          </p:nvPr>
        </p:nvSpPr>
        <p:spPr bwMode="auto">
          <a:xfrm>
            <a:off x="2362200" y="6613525"/>
            <a:ext cx="49530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solidFill>
                  <a:schemeClr val="bg1"/>
                </a:solidFill>
              </a:defRPr>
            </a:lvl1pPr>
          </a:lstStyle>
          <a:p>
            <a:pPr>
              <a:defRPr/>
            </a:pPr>
            <a:r>
              <a:rPr lang="en-GB"/>
              <a:t>copyright 2006 www.brainybetty.com; All Rights Reserved.</a:t>
            </a:r>
          </a:p>
        </p:txBody>
      </p:sp>
      <p:sp>
        <p:nvSpPr>
          <p:cNvPr id="1030" name="Rectangle 6"/>
          <p:cNvSpPr>
            <a:spLocks noGrp="1" noChangeArrowheads="1"/>
          </p:cNvSpPr>
          <p:nvPr>
            <p:ph type="sldNum" sz="quarter" idx="4"/>
          </p:nvPr>
        </p:nvSpPr>
        <p:spPr bwMode="auto">
          <a:xfrm>
            <a:off x="7924800" y="6629400"/>
            <a:ext cx="1219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chemeClr val="bg1"/>
                </a:solidFill>
              </a:defRPr>
            </a:lvl1pPr>
          </a:lstStyle>
          <a:p>
            <a:pPr>
              <a:defRPr/>
            </a:pPr>
            <a:fld id="{A234BC07-3238-41F5-9B11-F32A466F53E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2" r:id="rId12"/>
  </p:sldLayoutIdLst>
  <p:hf hdr="0"/>
  <p:txStyles>
    <p:titleStyle>
      <a:lvl1pPr algn="ctr" rtl="0" eaLnBrk="1" fontAlgn="base" hangingPunct="1">
        <a:spcBef>
          <a:spcPct val="0"/>
        </a:spcBef>
        <a:spcAft>
          <a:spcPct val="0"/>
        </a:spcAft>
        <a:defRPr sz="4400">
          <a:solidFill>
            <a:schemeClr val="bg1"/>
          </a:solidFill>
          <a:latin typeface="+mj-lt"/>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a:solidFill>
            <a:schemeClr val="bg1"/>
          </a:solidFill>
          <a:latin typeface="+mn-lt"/>
        </a:defRPr>
      </a:lvl2pPr>
      <a:lvl3pPr marL="1143000" indent="-228600" algn="l" rtl="0" eaLnBrk="1" fontAlgn="base" hangingPunct="1">
        <a:spcBef>
          <a:spcPct val="20000"/>
        </a:spcBef>
        <a:spcAft>
          <a:spcPct val="0"/>
        </a:spcAft>
        <a:buChar char="•"/>
        <a:defRPr sz="2400">
          <a:solidFill>
            <a:schemeClr val="bg1"/>
          </a:solidFill>
          <a:latin typeface="+mn-lt"/>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co.uk/imgres?imgurl=http://www.drumhellertheatre.com/Assets/Images/Domestic%20violence2.jpg&amp;imgrefurl=http://www.drumhellertheatre.com/Domestic%20Violence.htm&amp;h=1136&amp;w=852&amp;sz=151&amp;hl=en&amp;start=16&amp;um=1&amp;usg=__FF3TUWXet5D4YsehfHCru85JXl8=&amp;tbnid=6wX9oxR3cf5yLM:&amp;tbnh=150&amp;tbnw=113&amp;prev=/images?q=domestic+violence&amp;um=1&amp;hl=en&amp;rlz=1T4HPEB_en-GBGB259GB259&amp;sa=G"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GB" sz="4800" dirty="0" smtClean="0"/>
              <a:t>Abuse Prevention Day </a:t>
            </a:r>
            <a:r>
              <a:rPr lang="en-GB" dirty="0" smtClean="0"/>
              <a:t/>
            </a:r>
            <a:br>
              <a:rPr lang="en-GB" dirty="0" smtClean="0"/>
            </a:br>
            <a:r>
              <a:rPr lang="en-GB" dirty="0" smtClean="0"/>
              <a:t> 10</a:t>
            </a:r>
            <a:r>
              <a:rPr lang="en-GB" baseline="30000" dirty="0" smtClean="0"/>
              <a:t>th</a:t>
            </a:r>
            <a:r>
              <a:rPr lang="en-GB" dirty="0" smtClean="0"/>
              <a:t> September 2011</a:t>
            </a:r>
          </a:p>
        </p:txBody>
      </p:sp>
      <p:sp>
        <p:nvSpPr>
          <p:cNvPr id="3075" name="Rectangle 5"/>
          <p:cNvSpPr>
            <a:spLocks noGrp="1" noChangeArrowheads="1"/>
          </p:cNvSpPr>
          <p:nvPr>
            <p:ph type="subTitle" idx="1"/>
          </p:nvPr>
        </p:nvSpPr>
        <p:spPr/>
        <p:txBody>
          <a:bodyPr/>
          <a:lstStyle/>
          <a:p>
            <a:pPr eaLnBrk="1" hangingPunct="1"/>
            <a:endParaRPr lang="en-GB"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0" y="457200"/>
            <a:ext cx="7924800" cy="1400175"/>
          </a:xfrm>
        </p:spPr>
        <p:txBody>
          <a:bodyPr/>
          <a:lstStyle/>
          <a:p>
            <a:r>
              <a:rPr lang="en-GB" sz="4800" dirty="0" smtClean="0"/>
              <a:t>Spiritual Abuse</a:t>
            </a:r>
            <a:r>
              <a:rPr lang="en-GB" sz="4800" dirty="0" smtClean="0">
                <a:solidFill>
                  <a:schemeClr val="tx1"/>
                </a:solidFill>
              </a:rPr>
              <a:t/>
            </a:r>
            <a:br>
              <a:rPr lang="en-GB" sz="4800" dirty="0" smtClean="0">
                <a:solidFill>
                  <a:schemeClr val="tx1"/>
                </a:solidFill>
              </a:rPr>
            </a:br>
            <a:endParaRPr lang="en-GB" dirty="0" smtClean="0"/>
          </a:p>
        </p:txBody>
      </p:sp>
      <p:sp>
        <p:nvSpPr>
          <p:cNvPr id="69635" name="Content Placeholder 2"/>
          <p:cNvSpPr>
            <a:spLocks noGrp="1"/>
          </p:cNvSpPr>
          <p:nvPr>
            <p:ph type="body" sz="half" idx="1"/>
          </p:nvPr>
        </p:nvSpPr>
        <p:spPr>
          <a:xfrm>
            <a:off x="685800" y="1500188"/>
            <a:ext cx="3505200" cy="4638675"/>
          </a:xfrm>
        </p:spPr>
        <p:txBody>
          <a:bodyPr/>
          <a:lstStyle/>
          <a:p>
            <a:r>
              <a:rPr lang="en-GB" sz="2800" dirty="0" smtClean="0"/>
              <a:t> </a:t>
            </a:r>
            <a:r>
              <a:rPr lang="en-GB" sz="2400" dirty="0" smtClean="0"/>
              <a:t>Telling someone that God hates them; Refusing to let them go to worship </a:t>
            </a:r>
          </a:p>
          <a:p>
            <a:r>
              <a:rPr lang="en-GB" sz="2400" dirty="0" smtClean="0"/>
              <a:t>Using religious teaching to justify abuse (</a:t>
            </a:r>
            <a:r>
              <a:rPr lang="en-GB" sz="2000" dirty="0" smtClean="0"/>
              <a:t>e.g. ‘Wives submit to your husband’ which is actually a call to live in harmony and mutual respect Eph 5:22-25)</a:t>
            </a:r>
          </a:p>
          <a:p>
            <a:r>
              <a:rPr lang="en-GB" sz="2400" dirty="0" smtClean="0"/>
              <a:t>To compel forgiveness.</a:t>
            </a:r>
          </a:p>
        </p:txBody>
      </p:sp>
      <p:pic>
        <p:nvPicPr>
          <p:cNvPr id="187396" name="Picture 4" descr="C:\Users\val\AppData\Local\Microsoft\Windows\Temporary Internet Files\Low\Content.IE5\1DW9036F\Spiritual__abuse[1].jpg"/>
          <p:cNvPicPr>
            <a:picLocks noGrp="1" noChangeAspect="1" noChangeArrowheads="1"/>
          </p:cNvPicPr>
          <p:nvPr>
            <p:ph type="clipArt" sz="half" idx="2"/>
          </p:nvPr>
        </p:nvPicPr>
        <p:blipFill>
          <a:blip r:embed="rId2" cstate="print"/>
          <a:srcRect/>
          <a:stretch>
            <a:fillRect/>
          </a:stretch>
        </p:blipFill>
        <p:spPr>
          <a:xfrm>
            <a:off x="5357813" y="2714625"/>
            <a:ext cx="2500312" cy="200025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additive="base">
                                        <p:cTn id="7" dur="500" fill="hold"/>
                                        <p:tgtEl>
                                          <p:spTgt spid="69634"/>
                                        </p:tgtEl>
                                        <p:attrNameLst>
                                          <p:attrName>ppt_x</p:attrName>
                                        </p:attrNameLst>
                                      </p:cBhvr>
                                      <p:tavLst>
                                        <p:tav tm="0">
                                          <p:val>
                                            <p:strVal val="#ppt_x"/>
                                          </p:val>
                                        </p:tav>
                                        <p:tav tm="100000">
                                          <p:val>
                                            <p:strVal val="#ppt_x"/>
                                          </p:val>
                                        </p:tav>
                                      </p:tavLst>
                                    </p:anim>
                                    <p:anim calcmode="lin" valueType="num">
                                      <p:cBhvr additive="base">
                                        <p:cTn id="8" dur="500" fill="hold"/>
                                        <p:tgtEl>
                                          <p:spTgt spid="696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9635">
                                            <p:txEl>
                                              <p:pRg st="0" end="0"/>
                                            </p:txEl>
                                          </p:spTgt>
                                        </p:tgtEl>
                                        <p:attrNameLst>
                                          <p:attrName>style.visibility</p:attrName>
                                        </p:attrNameLst>
                                      </p:cBhvr>
                                      <p:to>
                                        <p:strVal val="visible"/>
                                      </p:to>
                                    </p:set>
                                    <p:anim calcmode="lin" valueType="num">
                                      <p:cBhvr additive="base">
                                        <p:cTn id="13"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9635">
                                            <p:txEl>
                                              <p:pRg st="1" end="1"/>
                                            </p:txEl>
                                          </p:spTgt>
                                        </p:tgtEl>
                                        <p:attrNameLst>
                                          <p:attrName>style.visibility</p:attrName>
                                        </p:attrNameLst>
                                      </p:cBhvr>
                                      <p:to>
                                        <p:strVal val="visible"/>
                                      </p:to>
                                    </p:set>
                                    <p:anim calcmode="lin" valueType="num">
                                      <p:cBhvr additive="base">
                                        <p:cTn id="19"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9635">
                                            <p:txEl>
                                              <p:pRg st="2" end="2"/>
                                            </p:txEl>
                                          </p:spTgt>
                                        </p:tgtEl>
                                        <p:attrNameLst>
                                          <p:attrName>style.visibility</p:attrName>
                                        </p:attrNameLst>
                                      </p:cBhvr>
                                      <p:to>
                                        <p:strVal val="visible"/>
                                      </p:to>
                                    </p:set>
                                    <p:anim calcmode="lin" valueType="num">
                                      <p:cBhvr additive="base">
                                        <p:cTn id="25"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GB" smtClean="0"/>
              <a:t>God’s Property</a:t>
            </a:r>
          </a:p>
        </p:txBody>
      </p:sp>
      <p:sp>
        <p:nvSpPr>
          <p:cNvPr id="72707" name="Content Placeholder 2"/>
          <p:cNvSpPr>
            <a:spLocks noGrp="1"/>
          </p:cNvSpPr>
          <p:nvPr>
            <p:ph idx="1"/>
          </p:nvPr>
        </p:nvSpPr>
        <p:spPr/>
        <p:txBody>
          <a:bodyPr/>
          <a:lstStyle/>
          <a:p>
            <a:r>
              <a:rPr lang="en-GB" smtClean="0"/>
              <a:t>Any form of abuse against another person, is an abuse against God’s property and equivalent to abuse against Christ Himself..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ppt_x"/>
                                          </p:val>
                                        </p:tav>
                                        <p:tav tm="100000">
                                          <p:val>
                                            <p:strVal val="#ppt_x"/>
                                          </p:val>
                                        </p:tav>
                                      </p:tavLst>
                                    </p:anim>
                                    <p:anim calcmode="lin" valueType="num">
                                      <p:cBhvr additive="base">
                                        <p:cTn id="8" dur="500" fill="hold"/>
                                        <p:tgtEl>
                                          <p:spTgt spid="727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 calcmode="lin" valueType="num">
                                      <p:cBhvr additive="base">
                                        <p:cTn id="13" dur="5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GB" smtClean="0"/>
              <a:t>Domestic Violence</a:t>
            </a:r>
          </a:p>
        </p:txBody>
      </p:sp>
      <p:sp>
        <p:nvSpPr>
          <p:cNvPr id="72707" name="Content Placeholder 2"/>
          <p:cNvSpPr>
            <a:spLocks noGrp="1"/>
          </p:cNvSpPr>
          <p:nvPr>
            <p:ph type="body" sz="half" idx="1"/>
          </p:nvPr>
        </p:nvSpPr>
        <p:spPr/>
        <p:txBody>
          <a:bodyPr/>
          <a:lstStyle/>
          <a:p>
            <a:r>
              <a:rPr lang="en-GB" smtClean="0"/>
              <a:t>“Any incident of threatening behaviour, violence or abuse  between a family member, partner or ex-partner. </a:t>
            </a:r>
          </a:p>
        </p:txBody>
      </p:sp>
      <p:pic>
        <p:nvPicPr>
          <p:cNvPr id="189444" name="Picture 2" descr="http://www.2as1.net/images/lifeS_knowl_article0_bg2.jpg"/>
          <p:cNvPicPr>
            <a:picLocks noGrp="1" noChangeAspect="1" noChangeArrowheads="1"/>
          </p:cNvPicPr>
          <p:nvPr>
            <p:ph type="clipArt" sz="half" idx="2"/>
          </p:nvPr>
        </p:nvPicPr>
        <p:blipFill>
          <a:blip r:embed="rId2" cstate="print"/>
          <a:srcRect/>
          <a:stretch>
            <a:fillRect/>
          </a:stretch>
        </p:blipFill>
        <p:spPr>
          <a:xfrm>
            <a:off x="4343400" y="2597150"/>
            <a:ext cx="3505200" cy="26289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ppt_x"/>
                                          </p:val>
                                        </p:tav>
                                        <p:tav tm="100000">
                                          <p:val>
                                            <p:strVal val="#ppt_x"/>
                                          </p:val>
                                        </p:tav>
                                      </p:tavLst>
                                    </p:anim>
                                    <p:anim calcmode="lin" valueType="num">
                                      <p:cBhvr additive="base">
                                        <p:cTn id="8" dur="500" fill="hold"/>
                                        <p:tgtEl>
                                          <p:spTgt spid="727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 calcmode="lin" valueType="num">
                                      <p:cBhvr additive="base">
                                        <p:cTn id="13" dur="5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7924800" cy="1400175"/>
          </a:xfrm>
        </p:spPr>
        <p:txBody>
          <a:bodyPr/>
          <a:lstStyle/>
          <a:p>
            <a:pPr>
              <a:defRPr/>
            </a:pPr>
            <a:r>
              <a:rPr lang="en-GB" sz="4000" dirty="0" smtClean="0">
                <a:latin typeface="+mn-lt"/>
                <a:ea typeface="+mn-ea"/>
                <a:cs typeface="+mn-cs"/>
              </a:rPr>
              <a:t>Facts About Domestic Abuse</a:t>
            </a:r>
            <a:br>
              <a:rPr lang="en-GB" sz="4000" dirty="0" smtClean="0">
                <a:latin typeface="+mn-lt"/>
                <a:ea typeface="+mn-ea"/>
                <a:cs typeface="+mn-cs"/>
              </a:rPr>
            </a:br>
            <a:endParaRPr lang="en-GB" dirty="0"/>
          </a:p>
        </p:txBody>
      </p:sp>
      <p:sp>
        <p:nvSpPr>
          <p:cNvPr id="75779" name="Content Placeholder 2"/>
          <p:cNvSpPr>
            <a:spLocks noGrp="1"/>
          </p:cNvSpPr>
          <p:nvPr>
            <p:ph idx="1"/>
          </p:nvPr>
        </p:nvSpPr>
        <p:spPr/>
        <p:txBody>
          <a:bodyPr/>
          <a:lstStyle/>
          <a:p>
            <a:r>
              <a:rPr lang="en-GB" sz="2400" dirty="0" smtClean="0"/>
              <a:t>1 in 4 women in this country experience DV at some point in their lives.</a:t>
            </a:r>
          </a:p>
          <a:p>
            <a:pPr>
              <a:buNone/>
            </a:pPr>
            <a:endParaRPr lang="en-GB" sz="2400" dirty="0" smtClean="0"/>
          </a:p>
          <a:p>
            <a:r>
              <a:rPr lang="en-GB" sz="2400" dirty="0" smtClean="0"/>
              <a:t>Every minute police receive a call about domestic abuse.</a:t>
            </a:r>
          </a:p>
          <a:p>
            <a:pPr>
              <a:buNone/>
            </a:pPr>
            <a:endParaRPr lang="en-GB" sz="2400" dirty="0" smtClean="0"/>
          </a:p>
          <a:p>
            <a:r>
              <a:rPr lang="en-GB" sz="2400" dirty="0" smtClean="0"/>
              <a:t>On average there will have been 35 assaults before a victim calls the police.</a:t>
            </a:r>
          </a:p>
          <a:p>
            <a:pPr>
              <a:buNone/>
            </a:pPr>
            <a:endParaRPr lang="en-GB" sz="2400" dirty="0" smtClean="0"/>
          </a:p>
          <a:p>
            <a:r>
              <a:rPr lang="en-GB" sz="2400" dirty="0" smtClean="0"/>
              <a:t>An average of 2 women a week are killed by their male partner or ex-partner in England and Wales.</a:t>
            </a:r>
          </a:p>
          <a:p>
            <a:pPr>
              <a:buNone/>
            </a:pPr>
            <a:endParaRPr lang="en-GB" sz="2400" dirty="0" smtClean="0"/>
          </a:p>
          <a:p>
            <a:r>
              <a:rPr lang="en-GB" sz="2400" dirty="0" smtClean="0"/>
              <a:t>1 in 3 suicide attempts is by a victim of domestic abuse.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 calcmode="lin" valueType="num">
                                      <p:cBhvr additive="base">
                                        <p:cTn id="12"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5779">
                                            <p:txEl>
                                              <p:pRg st="2" end="2"/>
                                            </p:txEl>
                                          </p:spTgt>
                                        </p:tgtEl>
                                        <p:attrNameLst>
                                          <p:attrName>style.visibility</p:attrName>
                                        </p:attrNameLst>
                                      </p:cBhvr>
                                      <p:to>
                                        <p:strVal val="visible"/>
                                      </p:to>
                                    </p:set>
                                    <p:anim calcmode="lin" valueType="num">
                                      <p:cBhvr additive="base">
                                        <p:cTn id="18"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5779">
                                            <p:txEl>
                                              <p:pRg st="4" end="4"/>
                                            </p:txEl>
                                          </p:spTgt>
                                        </p:tgtEl>
                                        <p:attrNameLst>
                                          <p:attrName>style.visibility</p:attrName>
                                        </p:attrNameLst>
                                      </p:cBhvr>
                                      <p:to>
                                        <p:strVal val="visible"/>
                                      </p:to>
                                    </p:set>
                                    <p:anim calcmode="lin" valueType="num">
                                      <p:cBhvr additive="base">
                                        <p:cTn id="24" dur="5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57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75779">
                                            <p:txEl>
                                              <p:pRg st="6" end="6"/>
                                            </p:txEl>
                                          </p:spTgt>
                                        </p:tgtEl>
                                        <p:attrNameLst>
                                          <p:attrName>style.visibility</p:attrName>
                                        </p:attrNameLst>
                                      </p:cBhvr>
                                      <p:to>
                                        <p:strVal val="visible"/>
                                      </p:to>
                                    </p:set>
                                    <p:anim calcmode="lin" valueType="num">
                                      <p:cBhvr additive="base">
                                        <p:cTn id="30" dur="500" fill="hold"/>
                                        <p:tgtEl>
                                          <p:spTgt spid="75779">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57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75779">
                                            <p:txEl>
                                              <p:pRg st="8" end="8"/>
                                            </p:txEl>
                                          </p:spTgt>
                                        </p:tgtEl>
                                        <p:attrNameLst>
                                          <p:attrName>style.visibility</p:attrName>
                                        </p:attrNameLst>
                                      </p:cBhvr>
                                      <p:to>
                                        <p:strVal val="visible"/>
                                      </p:to>
                                    </p:set>
                                    <p:anim calcmode="lin" valueType="num">
                                      <p:cBhvr additive="base">
                                        <p:cTn id="36" dur="500" fill="hold"/>
                                        <p:tgtEl>
                                          <p:spTgt spid="75779">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757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History</a:t>
            </a:r>
            <a:endParaRPr lang="en-GB" dirty="0"/>
          </a:p>
        </p:txBody>
      </p:sp>
      <p:sp>
        <p:nvSpPr>
          <p:cNvPr id="7" name="Content Placeholder 6"/>
          <p:cNvSpPr>
            <a:spLocks noGrp="1"/>
          </p:cNvSpPr>
          <p:nvPr>
            <p:ph idx="1"/>
          </p:nvPr>
        </p:nvSpPr>
        <p:spPr/>
        <p:txBody>
          <a:bodyPr/>
          <a:lstStyle/>
          <a:p>
            <a:r>
              <a:rPr lang="en-GB" dirty="0" smtClean="0"/>
              <a:t>Read case History</a:t>
            </a:r>
          </a:p>
          <a:p>
            <a:r>
              <a:rPr lang="en-GB" smtClean="0"/>
              <a:t>Discuss points</a:t>
            </a:r>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marL="514350" indent="-514350">
              <a:buAutoNum type="arabicPeriod"/>
            </a:pPr>
            <a:r>
              <a:rPr lang="en-GB" dirty="0" smtClean="0"/>
              <a:t>Name types of abuse that took place:</a:t>
            </a:r>
          </a:p>
          <a:p>
            <a:pPr marL="514350" indent="-514350">
              <a:buNone/>
            </a:pPr>
            <a:r>
              <a:rPr lang="en-GB" sz="4000" dirty="0" smtClean="0"/>
              <a:t>Physical</a:t>
            </a:r>
          </a:p>
          <a:p>
            <a:pPr marL="514350" indent="-514350">
              <a:buNone/>
            </a:pPr>
            <a:r>
              <a:rPr lang="en-GB" sz="4000" dirty="0" smtClean="0"/>
              <a:t>Emotional</a:t>
            </a:r>
          </a:p>
          <a:p>
            <a:pPr marL="514350" indent="-514350">
              <a:buNone/>
            </a:pPr>
            <a:r>
              <a:rPr lang="en-GB" sz="4000" dirty="0" smtClean="0"/>
              <a:t>Spiritual</a:t>
            </a:r>
          </a:p>
          <a:p>
            <a:pPr marL="514350" indent="-514350">
              <a:buNone/>
            </a:pPr>
            <a:r>
              <a:rPr lang="en-GB" sz="4000" dirty="0" smtClean="0"/>
              <a:t>Financial</a:t>
            </a:r>
          </a:p>
          <a:p>
            <a:pPr marL="514350" indent="-514350">
              <a:buNone/>
            </a:pPr>
            <a:r>
              <a:rPr lang="en-GB" sz="4000" dirty="0" smtClean="0"/>
              <a:t>Social</a:t>
            </a:r>
            <a:endParaRPr lang="en-GB" sz="4000"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15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Discussion Points</a:t>
            </a:r>
            <a:endParaRPr lang="en-GB" dirty="0"/>
          </a:p>
        </p:txBody>
      </p:sp>
      <p:sp>
        <p:nvSpPr>
          <p:cNvPr id="6" name="Content Placeholder 5"/>
          <p:cNvSpPr>
            <a:spLocks noGrp="1"/>
          </p:cNvSpPr>
          <p:nvPr>
            <p:ph idx="1"/>
          </p:nvPr>
        </p:nvSpPr>
        <p:spPr/>
        <p:txBody>
          <a:bodyPr/>
          <a:lstStyle/>
          <a:p>
            <a:pPr>
              <a:buNone/>
            </a:pPr>
            <a:r>
              <a:rPr lang="en-GB" dirty="0" smtClean="0"/>
              <a:t>2. What were the messages to Beth from her pastor?</a:t>
            </a:r>
          </a:p>
          <a:p>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tle 1"/>
          <p:cNvSpPr>
            <a:spLocks noGrp="1"/>
          </p:cNvSpPr>
          <p:nvPr>
            <p:ph type="title"/>
          </p:nvPr>
        </p:nvSpPr>
        <p:spPr/>
        <p:txBody>
          <a:bodyPr/>
          <a:lstStyle/>
          <a:p>
            <a:endParaRPr lang="en-GB" smtClean="0"/>
          </a:p>
        </p:txBody>
      </p:sp>
      <p:sp>
        <p:nvSpPr>
          <p:cNvPr id="229379" name="Content Placeholder 2"/>
          <p:cNvSpPr>
            <a:spLocks noGrp="1"/>
          </p:cNvSpPr>
          <p:nvPr>
            <p:ph idx="1"/>
          </p:nvPr>
        </p:nvSpPr>
        <p:spPr/>
        <p:txBody>
          <a:bodyPr/>
          <a:lstStyle/>
          <a:p>
            <a:r>
              <a:rPr lang="en-US" dirty="0" smtClean="0"/>
              <a:t>It is important to note that when dealing with people who abuse, church ministers need to hold them accountable for their </a:t>
            </a:r>
            <a:r>
              <a:rPr lang="en-US" dirty="0" err="1" smtClean="0"/>
              <a:t>behaviour</a:t>
            </a:r>
            <a:r>
              <a:rPr lang="en-US" dirty="0" smtClean="0"/>
              <a:t>.  </a:t>
            </a:r>
          </a:p>
          <a:p>
            <a:r>
              <a:rPr lang="en-US" dirty="0" smtClean="0"/>
              <a:t>Couple counseling is not appropriate, and can endanger the victim’s safety.</a:t>
            </a: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anim calcmode="lin" valueType="num">
                                      <p:cBhvr>
                                        <p:cTn id="7" dur="500" fill="hold"/>
                                        <p:tgtEl>
                                          <p:spTgt spid="22937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2937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29379">
                                            <p:txEl>
                                              <p:pRg st="1" end="1"/>
                                            </p:txEl>
                                          </p:spTgt>
                                        </p:tgtEl>
                                        <p:attrNameLst>
                                          <p:attrName>style.visibility</p:attrName>
                                        </p:attrNameLst>
                                      </p:cBhvr>
                                      <p:to>
                                        <p:strVal val="visible"/>
                                      </p:to>
                                    </p:set>
                                    <p:anim calcmode="lin" valueType="num">
                                      <p:cBhvr>
                                        <p:cTn id="13" dur="500" fill="hold"/>
                                        <p:tgtEl>
                                          <p:spTgt spid="22937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29379">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itle 1"/>
          <p:cNvSpPr>
            <a:spLocks noGrp="1"/>
          </p:cNvSpPr>
          <p:nvPr>
            <p:ph type="title"/>
          </p:nvPr>
        </p:nvSpPr>
        <p:spPr/>
        <p:txBody>
          <a:bodyPr/>
          <a:lstStyle/>
          <a:p>
            <a:r>
              <a:rPr lang="en-US" sz="4000" b="1" dirty="0" smtClean="0"/>
              <a:t>Intervention by Church </a:t>
            </a:r>
            <a:r>
              <a:rPr lang="en-US" sz="4000" b="1" smtClean="0"/>
              <a:t>ministers Should have</a:t>
            </a:r>
            <a:endParaRPr lang="en-GB" sz="4000" b="1" dirty="0" smtClean="0"/>
          </a:p>
        </p:txBody>
      </p:sp>
      <p:sp>
        <p:nvSpPr>
          <p:cNvPr id="227331" name="Content Placeholder 2"/>
          <p:cNvSpPr>
            <a:spLocks noGrp="1"/>
          </p:cNvSpPr>
          <p:nvPr>
            <p:ph idx="1"/>
          </p:nvPr>
        </p:nvSpPr>
        <p:spPr/>
        <p:txBody>
          <a:bodyPr/>
          <a:lstStyle/>
          <a:p>
            <a:r>
              <a:rPr lang="en-US" dirty="0" smtClean="0"/>
              <a:t>3 goals:  </a:t>
            </a:r>
            <a:endParaRPr lang="en-GB" dirty="0" smtClean="0"/>
          </a:p>
          <a:p>
            <a:pPr lvl="3"/>
            <a:r>
              <a:rPr lang="en-US" sz="3200" dirty="0" smtClean="0"/>
              <a:t>Safety for the victim and children</a:t>
            </a:r>
            <a:endParaRPr lang="en-GB" sz="3200" dirty="0" smtClean="0"/>
          </a:p>
          <a:p>
            <a:pPr lvl="3"/>
            <a:r>
              <a:rPr lang="en-US" sz="3200" dirty="0" smtClean="0"/>
              <a:t>Accountability for the abuser</a:t>
            </a:r>
            <a:endParaRPr lang="en-GB" sz="3200" dirty="0" smtClean="0"/>
          </a:p>
          <a:p>
            <a:pPr lvl="3"/>
            <a:r>
              <a:rPr lang="en-US" sz="3200" dirty="0" smtClean="0"/>
              <a:t>Restoration of the relationship ( if possible) or mourning over loss </a:t>
            </a:r>
            <a:endParaRPr lang="en-GB" sz="3200" dirty="0" smtClean="0"/>
          </a:p>
          <a:p>
            <a:pPr>
              <a:buFontTx/>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27331">
                                            <p:txEl>
                                              <p:pRg st="0" end="0"/>
                                            </p:txEl>
                                          </p:spTgt>
                                        </p:tgtEl>
                                        <p:attrNameLst>
                                          <p:attrName>style.visibility</p:attrName>
                                        </p:attrNameLst>
                                      </p:cBhvr>
                                      <p:to>
                                        <p:strVal val="visible"/>
                                      </p:to>
                                    </p:set>
                                    <p:anim calcmode="lin" valueType="num">
                                      <p:cBhvr>
                                        <p:cTn id="7" dur="500" fill="hold"/>
                                        <p:tgtEl>
                                          <p:spTgt spid="22733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27331">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227331">
                                            <p:txEl>
                                              <p:pRg st="1" end="1"/>
                                            </p:txEl>
                                          </p:spTgt>
                                        </p:tgtEl>
                                        <p:attrNameLst>
                                          <p:attrName>style.visibility</p:attrName>
                                        </p:attrNameLst>
                                      </p:cBhvr>
                                      <p:to>
                                        <p:strVal val="visible"/>
                                      </p:to>
                                    </p:set>
                                    <p:anim calcmode="lin" valueType="num">
                                      <p:cBhvr>
                                        <p:cTn id="11" dur="500" fill="hold"/>
                                        <p:tgtEl>
                                          <p:spTgt spid="227331">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22733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227331">
                                            <p:txEl>
                                              <p:pRg st="2" end="2"/>
                                            </p:txEl>
                                          </p:spTgt>
                                        </p:tgtEl>
                                        <p:attrNameLst>
                                          <p:attrName>style.visibility</p:attrName>
                                        </p:attrNameLst>
                                      </p:cBhvr>
                                      <p:to>
                                        <p:strVal val="visible"/>
                                      </p:to>
                                    </p:set>
                                    <p:anim calcmode="lin" valueType="num">
                                      <p:cBhvr>
                                        <p:cTn id="17" dur="500" fill="hold"/>
                                        <p:tgtEl>
                                          <p:spTgt spid="227331">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22733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227331">
                                            <p:txEl>
                                              <p:pRg st="3" end="3"/>
                                            </p:txEl>
                                          </p:spTgt>
                                        </p:tgtEl>
                                        <p:attrNameLst>
                                          <p:attrName>style.visibility</p:attrName>
                                        </p:attrNameLst>
                                      </p:cBhvr>
                                      <p:to>
                                        <p:strVal val="visible"/>
                                      </p:to>
                                    </p:set>
                                    <p:anim calcmode="lin" valueType="num">
                                      <p:cBhvr>
                                        <p:cTn id="23" dur="500" fill="hold"/>
                                        <p:tgtEl>
                                          <p:spTgt spid="227331">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2733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lvl="0">
              <a:buNone/>
            </a:pPr>
            <a:r>
              <a:rPr lang="en-US" dirty="0" smtClean="0">
                <a:solidFill>
                  <a:schemeClr val="bg1"/>
                </a:solidFill>
                <a:latin typeface="+mn-lt"/>
                <a:ea typeface="+mn-ea"/>
                <a:cs typeface="+mn-cs"/>
              </a:rPr>
              <a:t>3. What were the messages to Beth from the Community Services Leader?</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2</a:t>
            </a:fld>
            <a:endParaRPr lang="en-GB"/>
          </a:p>
        </p:txBody>
      </p:sp>
      <p:pic>
        <p:nvPicPr>
          <p:cNvPr id="1026" name="Picture 2" descr="http://www.jusnews.co.uk/wp-content/uploads/2010/11/domestic-violenc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0" y="457200"/>
            <a:ext cx="7924800" cy="1614488"/>
          </a:xfrm>
        </p:spPr>
        <p:txBody>
          <a:bodyPr/>
          <a:lstStyle/>
          <a:p>
            <a:r>
              <a:rPr lang="en-GB" sz="4800" dirty="0" smtClean="0"/>
              <a:t>Abuse and Christians</a:t>
            </a:r>
            <a:r>
              <a:rPr lang="en-GB" sz="4800" dirty="0" smtClean="0">
                <a:solidFill>
                  <a:schemeClr val="tx1"/>
                </a:solidFill>
              </a:rPr>
              <a:t/>
            </a:r>
            <a:br>
              <a:rPr lang="en-GB" sz="4800" dirty="0" smtClean="0">
                <a:solidFill>
                  <a:schemeClr val="tx1"/>
                </a:solidFill>
              </a:rPr>
            </a:br>
            <a:endParaRPr lang="en-GB" dirty="0" smtClean="0"/>
          </a:p>
        </p:txBody>
      </p:sp>
      <p:sp>
        <p:nvSpPr>
          <p:cNvPr id="70659" name="Content Placeholder 2"/>
          <p:cNvSpPr>
            <a:spLocks noGrp="1"/>
          </p:cNvSpPr>
          <p:nvPr>
            <p:ph type="body" sz="half" idx="1"/>
          </p:nvPr>
        </p:nvSpPr>
        <p:spPr/>
        <p:txBody>
          <a:bodyPr/>
          <a:lstStyle/>
          <a:p>
            <a:r>
              <a:rPr lang="en-GB" sz="3600" smtClean="0"/>
              <a:t>It has not been easy for Christians to admit that abuse exists in their churches</a:t>
            </a:r>
            <a:r>
              <a:rPr lang="en-GB" sz="2800" smtClean="0"/>
              <a:t>. </a:t>
            </a:r>
          </a:p>
        </p:txBody>
      </p:sp>
      <p:sp>
        <p:nvSpPr>
          <p:cNvPr id="208900" name="ClipArt Placeholder 4"/>
          <p:cNvSpPr>
            <a:spLocks noGrp="1" noTextEdit="1"/>
          </p:cNvSpPr>
          <p:nvPr>
            <p:ph type="clipArt" sz="half" idx="2"/>
          </p:nvPr>
        </p:nvSpPr>
        <p:spPr>
          <a:xfrm>
            <a:off x="4343400" y="1714500"/>
            <a:ext cx="3505200" cy="6740525"/>
          </a:xfrm>
        </p:spPr>
      </p:sp>
      <p:pic>
        <p:nvPicPr>
          <p:cNvPr id="208901" name="Picture 2" descr="dv1"/>
          <p:cNvPicPr>
            <a:picLocks noChangeAspect="1" noChangeArrowheads="1"/>
          </p:cNvPicPr>
          <p:nvPr/>
        </p:nvPicPr>
        <p:blipFill>
          <a:blip r:embed="rId3" cstate="print"/>
          <a:srcRect/>
          <a:stretch>
            <a:fillRect/>
          </a:stretch>
        </p:blipFill>
        <p:spPr bwMode="auto">
          <a:xfrm>
            <a:off x="4355976" y="1772816"/>
            <a:ext cx="3456384" cy="367240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 fill="hold"/>
                                        <p:tgtEl>
                                          <p:spTgt spid="70658"/>
                                        </p:tgtEl>
                                        <p:attrNameLst>
                                          <p:attrName>ppt_x</p:attrName>
                                        </p:attrNameLst>
                                      </p:cBhvr>
                                      <p:tavLst>
                                        <p:tav tm="0">
                                          <p:val>
                                            <p:strVal val="#ppt_x"/>
                                          </p:val>
                                        </p:tav>
                                        <p:tav tm="100000">
                                          <p:val>
                                            <p:strVal val="#ppt_x"/>
                                          </p:val>
                                        </p:tav>
                                      </p:tavLst>
                                    </p:anim>
                                    <p:anim calcmode="lin" valueType="num">
                                      <p:cBhvr additive="base">
                                        <p:cTn id="8" dur="500" fill="hold"/>
                                        <p:tgtEl>
                                          <p:spTgt spid="706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 calcmode="lin" valueType="num">
                                      <p:cBhvr additive="base">
                                        <p:cTn id="13"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le 1"/>
          <p:cNvSpPr>
            <a:spLocks noGrp="1"/>
          </p:cNvSpPr>
          <p:nvPr>
            <p:ph type="title"/>
          </p:nvPr>
        </p:nvSpPr>
        <p:spPr>
          <a:xfrm>
            <a:off x="0" y="457200"/>
            <a:ext cx="8286750" cy="1543050"/>
          </a:xfrm>
        </p:spPr>
        <p:txBody>
          <a:bodyPr/>
          <a:lstStyle/>
          <a:p>
            <a:r>
              <a:rPr lang="en-US" sz="3600" i="1" dirty="0" smtClean="0"/>
              <a:t>Religion: Resource or Roadblock?</a:t>
            </a:r>
            <a:r>
              <a:rPr lang="en-GB" sz="4800" dirty="0" smtClean="0"/>
              <a:t/>
            </a:r>
            <a:br>
              <a:rPr lang="en-GB" sz="4800" dirty="0" smtClean="0"/>
            </a:br>
            <a:endParaRPr lang="en-GB" dirty="0" smtClean="0"/>
          </a:p>
        </p:txBody>
      </p:sp>
      <p:sp>
        <p:nvSpPr>
          <p:cNvPr id="230403" name="Content Placeholder 2"/>
          <p:cNvSpPr>
            <a:spLocks noGrp="1"/>
          </p:cNvSpPr>
          <p:nvPr>
            <p:ph idx="1"/>
          </p:nvPr>
        </p:nvSpPr>
        <p:spPr/>
        <p:txBody>
          <a:bodyPr/>
          <a:lstStyle/>
          <a:p>
            <a:r>
              <a:rPr lang="en-US" sz="2800" dirty="0" smtClean="0"/>
              <a:t>As a resource, religion encourages women to resist mistreatment,</a:t>
            </a:r>
            <a:endParaRPr lang="en-GB" sz="2800" dirty="0" smtClean="0"/>
          </a:p>
          <a:p>
            <a:r>
              <a:rPr lang="en-US" sz="2800" dirty="0" smtClean="0"/>
              <a:t>As a roadblock, its misinterpretations can contribute to the victim’s self blame and suffering, And to the abuser’s </a:t>
            </a:r>
            <a:r>
              <a:rPr lang="en-US" sz="2800" dirty="0" err="1" smtClean="0"/>
              <a:t>rationalisation</a:t>
            </a:r>
            <a:r>
              <a:rPr lang="en-US" sz="2800" dirty="0" smtClean="0"/>
              <a:t> of his conduct.  </a:t>
            </a:r>
            <a:endParaRPr lang="en-GB" sz="2800" dirty="0" smtClean="0"/>
          </a:p>
          <a:p>
            <a:r>
              <a:rPr lang="en-US" sz="2800" dirty="0" smtClean="0"/>
              <a:t>A correct reading of Scripture leads to an understanding of the equal dignity of men and women and to relationships based on mutuality and love.  </a:t>
            </a:r>
            <a:endParaRPr lang="en-GB" sz="2800" dirty="0" smtClean="0"/>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anim calcmode="lin" valueType="num">
                                      <p:cBhvr>
                                        <p:cTn id="7" dur="500" fill="hold"/>
                                        <p:tgtEl>
                                          <p:spTgt spid="23040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040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30403">
                                            <p:txEl>
                                              <p:pRg st="1" end="1"/>
                                            </p:txEl>
                                          </p:spTgt>
                                        </p:tgtEl>
                                        <p:attrNameLst>
                                          <p:attrName>style.visibility</p:attrName>
                                        </p:attrNameLst>
                                      </p:cBhvr>
                                      <p:to>
                                        <p:strVal val="visible"/>
                                      </p:to>
                                    </p:set>
                                    <p:anim calcmode="lin" valueType="num">
                                      <p:cBhvr>
                                        <p:cTn id="13" dur="500" fill="hold"/>
                                        <p:tgtEl>
                                          <p:spTgt spid="23040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3040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30403">
                                            <p:txEl>
                                              <p:pRg st="2" end="2"/>
                                            </p:txEl>
                                          </p:spTgt>
                                        </p:tgtEl>
                                        <p:attrNameLst>
                                          <p:attrName>style.visibility</p:attrName>
                                        </p:attrNameLst>
                                      </p:cBhvr>
                                      <p:to>
                                        <p:strVal val="visible"/>
                                      </p:to>
                                    </p:set>
                                    <p:anim calcmode="lin" valueType="num">
                                      <p:cBhvr>
                                        <p:cTn id="19" dur="500" fill="hold"/>
                                        <p:tgtEl>
                                          <p:spTgt spid="23040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3040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r>
              <a:rPr lang="en-GB" smtClean="0"/>
              <a:t>It’s Their Business!</a:t>
            </a:r>
          </a:p>
        </p:txBody>
      </p:sp>
      <p:sp>
        <p:nvSpPr>
          <p:cNvPr id="71683" name="Content Placeholder 2"/>
          <p:cNvSpPr>
            <a:spLocks noGrp="1"/>
          </p:cNvSpPr>
          <p:nvPr>
            <p:ph idx="1"/>
          </p:nvPr>
        </p:nvSpPr>
        <p:spPr/>
        <p:txBody>
          <a:bodyPr/>
          <a:lstStyle/>
          <a:p>
            <a:r>
              <a:rPr lang="en-GB" sz="2400" dirty="0" smtClean="0"/>
              <a:t>But are we like the 2 that walked on the other side.</a:t>
            </a:r>
            <a:br>
              <a:rPr lang="en-GB" sz="2400" dirty="0" smtClean="0"/>
            </a:br>
            <a:r>
              <a:rPr lang="en-GB" sz="2400" dirty="0" smtClean="0"/>
              <a:t>Are we ignoring each other? Are we leaving our members bloody and beaten by the side of the road? In some cases, this is EXACTLY the case.</a:t>
            </a:r>
          </a:p>
          <a:p>
            <a:pPr>
              <a:buNone/>
            </a:pPr>
            <a:endParaRPr lang="en-GB" sz="2400" dirty="0" smtClean="0"/>
          </a:p>
          <a:p>
            <a:r>
              <a:rPr lang="en-GB" sz="2400" dirty="0" smtClean="0"/>
              <a:t> Domestic violence in the SDA church has steadily increased over the years. </a:t>
            </a:r>
          </a:p>
          <a:p>
            <a:pPr>
              <a:buNone/>
            </a:pPr>
            <a:r>
              <a:rPr lang="en-GB" sz="2400" dirty="0" smtClean="0"/>
              <a:t/>
            </a:r>
            <a:br>
              <a:rPr lang="en-GB" sz="2400" dirty="0" smtClean="0"/>
            </a:br>
            <a:r>
              <a:rPr lang="en-GB" sz="2400" dirty="0" smtClean="0"/>
              <a:t>Are we more interested in turning the other cheek and neglecting each other because "That's their business" "I'm not taking sides" "They're grown people." "They can work it out."</a:t>
            </a:r>
            <a:r>
              <a:rPr lang="en-GB" sz="2000" dirty="0" smtClean="0"/>
              <a:t/>
            </a:r>
            <a:br>
              <a:rPr lang="en-GB" sz="2000" dirty="0" smtClean="0"/>
            </a:b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additive="base">
                                        <p:cTn id="7" dur="500" fill="hold"/>
                                        <p:tgtEl>
                                          <p:spTgt spid="71682"/>
                                        </p:tgtEl>
                                        <p:attrNameLst>
                                          <p:attrName>ppt_x</p:attrName>
                                        </p:attrNameLst>
                                      </p:cBhvr>
                                      <p:tavLst>
                                        <p:tav tm="0">
                                          <p:val>
                                            <p:strVal val="#ppt_x"/>
                                          </p:val>
                                        </p:tav>
                                        <p:tav tm="100000">
                                          <p:val>
                                            <p:strVal val="#ppt_x"/>
                                          </p:val>
                                        </p:tav>
                                      </p:tavLst>
                                    </p:anim>
                                    <p:anim calcmode="lin" valueType="num">
                                      <p:cBhvr additive="base">
                                        <p:cTn id="8" dur="500" fill="hold"/>
                                        <p:tgtEl>
                                          <p:spTgt spid="71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683">
                                            <p:txEl>
                                              <p:pRg st="0" end="0"/>
                                            </p:txEl>
                                          </p:spTgt>
                                        </p:tgtEl>
                                        <p:attrNameLst>
                                          <p:attrName>style.visibility</p:attrName>
                                        </p:attrNameLst>
                                      </p:cBhvr>
                                      <p:to>
                                        <p:strVal val="visible"/>
                                      </p:to>
                                    </p:set>
                                    <p:anim calcmode="lin" valueType="num">
                                      <p:cBhvr additive="base">
                                        <p:cTn id="13"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1683">
                                            <p:txEl>
                                              <p:pRg st="2" end="2"/>
                                            </p:txEl>
                                          </p:spTgt>
                                        </p:tgtEl>
                                        <p:attrNameLst>
                                          <p:attrName>style.visibility</p:attrName>
                                        </p:attrNameLst>
                                      </p:cBhvr>
                                      <p:to>
                                        <p:strVal val="visible"/>
                                      </p:to>
                                    </p:set>
                                    <p:anim calcmode="lin" valueType="num">
                                      <p:cBhvr additive="base">
                                        <p:cTn id="19" dur="5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1683">
                                            <p:txEl>
                                              <p:pRg st="3" end="3"/>
                                            </p:txEl>
                                          </p:spTgt>
                                        </p:tgtEl>
                                        <p:attrNameLst>
                                          <p:attrName>style.visibility</p:attrName>
                                        </p:attrNameLst>
                                      </p:cBhvr>
                                      <p:to>
                                        <p:strVal val="visible"/>
                                      </p:to>
                                    </p:set>
                                    <p:anim calcmode="lin" valueType="num">
                                      <p:cBhvr additive="base">
                                        <p:cTn id="25" dur="5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6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r>
              <a:rPr lang="en-GB" smtClean="0"/>
              <a:t>“The Household of Faith"</a:t>
            </a:r>
          </a:p>
        </p:txBody>
      </p:sp>
      <p:sp>
        <p:nvSpPr>
          <p:cNvPr id="98307" name="Content Placeholder 2"/>
          <p:cNvSpPr>
            <a:spLocks noGrp="1"/>
          </p:cNvSpPr>
          <p:nvPr>
            <p:ph idx="1"/>
          </p:nvPr>
        </p:nvSpPr>
        <p:spPr/>
        <p:txBody>
          <a:bodyPr/>
          <a:lstStyle/>
          <a:p>
            <a:r>
              <a:rPr lang="en-GB" smtClean="0"/>
              <a:t>The Bible writer Paul refers to the church as “The household of faith” because it should function as an extended family, offering acceptance, understanding and comfort, especially to those who are hurting.</a:t>
            </a:r>
            <a:br>
              <a:rPr lang="en-GB" smtClean="0"/>
            </a:br>
            <a:endParaRPr lang="en-GB"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306"/>
                                        </p:tgtEl>
                                        <p:attrNameLst>
                                          <p:attrName>style.visibility</p:attrName>
                                        </p:attrNameLst>
                                      </p:cBhvr>
                                      <p:to>
                                        <p:strVal val="visible"/>
                                      </p:to>
                                    </p:set>
                                    <p:anim calcmode="lin" valueType="num">
                                      <p:cBhvr additive="base">
                                        <p:cTn id="7" dur="500" fill="hold"/>
                                        <p:tgtEl>
                                          <p:spTgt spid="98306"/>
                                        </p:tgtEl>
                                        <p:attrNameLst>
                                          <p:attrName>ppt_x</p:attrName>
                                        </p:attrNameLst>
                                      </p:cBhvr>
                                      <p:tavLst>
                                        <p:tav tm="0">
                                          <p:val>
                                            <p:strVal val="#ppt_x"/>
                                          </p:val>
                                        </p:tav>
                                        <p:tav tm="100000">
                                          <p:val>
                                            <p:strVal val="#ppt_x"/>
                                          </p:val>
                                        </p:tav>
                                      </p:tavLst>
                                    </p:anim>
                                    <p:anim calcmode="lin" valueType="num">
                                      <p:cBhvr additive="base">
                                        <p:cTn id="8" dur="500" fill="hold"/>
                                        <p:tgtEl>
                                          <p:spTgt spid="983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8307">
                                            <p:txEl>
                                              <p:pRg st="0" end="0"/>
                                            </p:txEl>
                                          </p:spTgt>
                                        </p:tgtEl>
                                        <p:attrNameLst>
                                          <p:attrName>style.visibility</p:attrName>
                                        </p:attrNameLst>
                                      </p:cBhvr>
                                      <p:to>
                                        <p:strVal val="visible"/>
                                      </p:to>
                                    </p:set>
                                    <p:anim calcmode="lin" valueType="num">
                                      <p:cBhvr additive="base">
                                        <p:cTn id="13" dur="5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83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r>
              <a:rPr lang="en-GB" smtClean="0"/>
              <a:t>Seventh-day Adventists.....</a:t>
            </a:r>
          </a:p>
        </p:txBody>
      </p:sp>
      <p:sp>
        <p:nvSpPr>
          <p:cNvPr id="99331" name="Content Placeholder 2"/>
          <p:cNvSpPr>
            <a:spLocks noGrp="1"/>
          </p:cNvSpPr>
          <p:nvPr>
            <p:ph idx="1"/>
          </p:nvPr>
        </p:nvSpPr>
        <p:spPr/>
        <p:txBody>
          <a:bodyPr/>
          <a:lstStyle/>
          <a:p>
            <a:r>
              <a:rPr lang="en-GB" sz="4000" b="1" smtClean="0"/>
              <a:t>Must take reports of abuse seriously.</a:t>
            </a:r>
            <a:r>
              <a:rPr lang="en-GB" sz="4000" smtClean="0"/>
              <a:t> To remain indifferent and unresponsive is to condone, perpetuate and potentially extend the abuse. </a:t>
            </a:r>
          </a:p>
          <a:p>
            <a:pPr>
              <a:buFontTx/>
              <a:buNone/>
            </a:pPr>
            <a:endParaRPr lang="en-GB"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additive="base">
                                        <p:cTn id="7" dur="500" fill="hold"/>
                                        <p:tgtEl>
                                          <p:spTgt spid="99330"/>
                                        </p:tgtEl>
                                        <p:attrNameLst>
                                          <p:attrName>ppt_x</p:attrName>
                                        </p:attrNameLst>
                                      </p:cBhvr>
                                      <p:tavLst>
                                        <p:tav tm="0">
                                          <p:val>
                                            <p:strVal val="#ppt_x"/>
                                          </p:val>
                                        </p:tav>
                                        <p:tav tm="100000">
                                          <p:val>
                                            <p:strVal val="#ppt_x"/>
                                          </p:val>
                                        </p:tav>
                                      </p:tavLst>
                                    </p:anim>
                                    <p:anim calcmode="lin" valueType="num">
                                      <p:cBhvr additive="base">
                                        <p:cTn id="8" dur="500" fill="hold"/>
                                        <p:tgtEl>
                                          <p:spTgt spid="993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9331">
                                            <p:txEl>
                                              <p:pRg st="0" end="0"/>
                                            </p:txEl>
                                          </p:spTgt>
                                        </p:tgtEl>
                                        <p:attrNameLst>
                                          <p:attrName>style.visibility</p:attrName>
                                        </p:attrNameLst>
                                      </p:cBhvr>
                                      <p:to>
                                        <p:strVal val="visible"/>
                                      </p:to>
                                    </p:set>
                                    <p:anim calcmode="lin" valueType="num">
                                      <p:cBhvr additive="base">
                                        <p:cTn id="13" dur="5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933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lvl="0">
              <a:buNone/>
            </a:pPr>
            <a:r>
              <a:rPr lang="en-US" dirty="0" smtClean="0">
                <a:solidFill>
                  <a:schemeClr val="bg1"/>
                </a:solidFill>
                <a:latin typeface="+mn-lt"/>
                <a:ea typeface="+mn-ea"/>
                <a:cs typeface="+mn-cs"/>
              </a:rPr>
              <a:t>4. What were the underlying unspoken messages to Don?</a:t>
            </a:r>
            <a:endParaRPr lang="en-GB" dirty="0" smtClean="0">
              <a:solidFill>
                <a:schemeClr val="bg1"/>
              </a:solidFill>
              <a:latin typeface="+mn-lt"/>
              <a:ea typeface="+mn-ea"/>
              <a:cs typeface="+mn-cs"/>
            </a:endParaRPr>
          </a:p>
          <a:p>
            <a:pPr>
              <a:buNone/>
            </a:pPr>
            <a:r>
              <a:rPr lang="en-US" dirty="0" smtClean="0">
                <a:solidFill>
                  <a:schemeClr val="bg1"/>
                </a:solidFill>
                <a:latin typeface="+mn-lt"/>
                <a:ea typeface="+mn-ea"/>
                <a:cs typeface="+mn-cs"/>
              </a:rPr>
              <a:t> </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25</a:t>
            </a:fld>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a:buNone/>
            </a:pPr>
            <a:r>
              <a:rPr lang="en-US" dirty="0" smtClean="0"/>
              <a:t> 5.</a:t>
            </a:r>
            <a:r>
              <a:rPr lang="en-US" dirty="0" smtClean="0">
                <a:solidFill>
                  <a:schemeClr val="bg1"/>
                </a:solidFill>
                <a:latin typeface="+mn-lt"/>
                <a:ea typeface="+mn-ea"/>
                <a:cs typeface="+mn-cs"/>
              </a:rPr>
              <a:t> What should the response to Beth have been?</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26</a:t>
            </a:fld>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r>
              <a:rPr lang="en-GB" smtClean="0"/>
              <a:t>When Women Break the Silence</a:t>
            </a:r>
          </a:p>
        </p:txBody>
      </p:sp>
      <p:sp>
        <p:nvSpPr>
          <p:cNvPr id="94211" name="Content Placeholder 2"/>
          <p:cNvSpPr>
            <a:spLocks noGrp="1"/>
          </p:cNvSpPr>
          <p:nvPr>
            <p:ph idx="1"/>
          </p:nvPr>
        </p:nvSpPr>
        <p:spPr/>
        <p:txBody>
          <a:bodyPr/>
          <a:lstStyle/>
          <a:p>
            <a:r>
              <a:rPr lang="en-GB" smtClean="0"/>
              <a:t>The first and most important act is to tell them you believe them.</a:t>
            </a:r>
          </a:p>
          <a:p>
            <a:r>
              <a:rPr lang="en-GB" smtClean="0"/>
              <a:t>Be patient, listen that means don’t talk.</a:t>
            </a:r>
          </a:p>
          <a:p>
            <a:r>
              <a:rPr lang="en-GB" smtClean="0"/>
              <a:t>Never minimise their story.</a:t>
            </a:r>
          </a:p>
          <a:p>
            <a:r>
              <a:rPr lang="en-GB" smtClean="0"/>
              <a:t>Let them know that you are there to support them.</a:t>
            </a:r>
          </a:p>
          <a:p>
            <a:r>
              <a:rPr lang="en-GB" smtClean="0"/>
              <a:t>Confidentiality to a point.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 calcmode="lin" valueType="num">
                                      <p:cBhvr additive="base">
                                        <p:cTn id="7" dur="500" fill="hold"/>
                                        <p:tgtEl>
                                          <p:spTgt spid="94210"/>
                                        </p:tgtEl>
                                        <p:attrNameLst>
                                          <p:attrName>ppt_x</p:attrName>
                                        </p:attrNameLst>
                                      </p:cBhvr>
                                      <p:tavLst>
                                        <p:tav tm="0">
                                          <p:val>
                                            <p:strVal val="#ppt_x"/>
                                          </p:val>
                                        </p:tav>
                                        <p:tav tm="100000">
                                          <p:val>
                                            <p:strVal val="#ppt_x"/>
                                          </p:val>
                                        </p:tav>
                                      </p:tavLst>
                                    </p:anim>
                                    <p:anim calcmode="lin" valueType="num">
                                      <p:cBhvr additive="base">
                                        <p:cTn id="8" dur="500" fill="hold"/>
                                        <p:tgtEl>
                                          <p:spTgt spid="942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4211">
                                            <p:txEl>
                                              <p:pRg st="0" end="0"/>
                                            </p:txEl>
                                          </p:spTgt>
                                        </p:tgtEl>
                                        <p:attrNameLst>
                                          <p:attrName>style.visibility</p:attrName>
                                        </p:attrNameLst>
                                      </p:cBhvr>
                                      <p:to>
                                        <p:strVal val="visible"/>
                                      </p:to>
                                    </p:set>
                                    <p:anim calcmode="lin" valueType="num">
                                      <p:cBhvr additive="base">
                                        <p:cTn id="13" dur="500" fill="hold"/>
                                        <p:tgtEl>
                                          <p:spTgt spid="942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4211">
                                            <p:txEl>
                                              <p:pRg st="1" end="1"/>
                                            </p:txEl>
                                          </p:spTgt>
                                        </p:tgtEl>
                                        <p:attrNameLst>
                                          <p:attrName>style.visibility</p:attrName>
                                        </p:attrNameLst>
                                      </p:cBhvr>
                                      <p:to>
                                        <p:strVal val="visible"/>
                                      </p:to>
                                    </p:set>
                                    <p:anim calcmode="lin" valueType="num">
                                      <p:cBhvr additive="base">
                                        <p:cTn id="19" dur="500" fill="hold"/>
                                        <p:tgtEl>
                                          <p:spTgt spid="942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4211">
                                            <p:txEl>
                                              <p:pRg st="2" end="2"/>
                                            </p:txEl>
                                          </p:spTgt>
                                        </p:tgtEl>
                                        <p:attrNameLst>
                                          <p:attrName>style.visibility</p:attrName>
                                        </p:attrNameLst>
                                      </p:cBhvr>
                                      <p:to>
                                        <p:strVal val="visible"/>
                                      </p:to>
                                    </p:set>
                                    <p:anim calcmode="lin" valueType="num">
                                      <p:cBhvr additive="base">
                                        <p:cTn id="25" dur="500" fill="hold"/>
                                        <p:tgtEl>
                                          <p:spTgt spid="942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4211">
                                            <p:txEl>
                                              <p:pRg st="3" end="3"/>
                                            </p:txEl>
                                          </p:spTgt>
                                        </p:tgtEl>
                                        <p:attrNameLst>
                                          <p:attrName>style.visibility</p:attrName>
                                        </p:attrNameLst>
                                      </p:cBhvr>
                                      <p:to>
                                        <p:strVal val="visible"/>
                                      </p:to>
                                    </p:set>
                                    <p:anim calcmode="lin" valueType="num">
                                      <p:cBhvr additive="base">
                                        <p:cTn id="31" dur="500" fill="hold"/>
                                        <p:tgtEl>
                                          <p:spTgt spid="9421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4211">
                                            <p:txEl>
                                              <p:pRg st="4" end="4"/>
                                            </p:txEl>
                                          </p:spTgt>
                                        </p:tgtEl>
                                        <p:attrNameLst>
                                          <p:attrName>style.visibility</p:attrName>
                                        </p:attrNameLst>
                                      </p:cBhvr>
                                      <p:to>
                                        <p:strVal val="visible"/>
                                      </p:to>
                                    </p:set>
                                    <p:anim calcmode="lin" valueType="num">
                                      <p:cBhvr additive="base">
                                        <p:cTn id="37" dur="500" fill="hold"/>
                                        <p:tgtEl>
                                          <p:spTgt spid="9421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GB" smtClean="0"/>
              <a:t>When Women Break the Silence</a:t>
            </a:r>
          </a:p>
        </p:txBody>
      </p:sp>
      <p:sp>
        <p:nvSpPr>
          <p:cNvPr id="95235" name="Content Placeholder 2"/>
          <p:cNvSpPr>
            <a:spLocks noGrp="1"/>
          </p:cNvSpPr>
          <p:nvPr>
            <p:ph idx="1"/>
          </p:nvPr>
        </p:nvSpPr>
        <p:spPr/>
        <p:txBody>
          <a:bodyPr/>
          <a:lstStyle/>
          <a:p>
            <a:r>
              <a:rPr lang="en-GB" smtClean="0"/>
              <a:t>Let them know that they are innocent in God’s eyes regarding the abuse.</a:t>
            </a:r>
          </a:p>
          <a:p>
            <a:r>
              <a:rPr lang="en-GB" smtClean="0"/>
              <a:t>Understand that forgiveness is a process just like grief.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additive="base">
                                        <p:cTn id="7" dur="500" fill="hold"/>
                                        <p:tgtEl>
                                          <p:spTgt spid="95234"/>
                                        </p:tgtEl>
                                        <p:attrNameLst>
                                          <p:attrName>ppt_x</p:attrName>
                                        </p:attrNameLst>
                                      </p:cBhvr>
                                      <p:tavLst>
                                        <p:tav tm="0">
                                          <p:val>
                                            <p:strVal val="#ppt_x"/>
                                          </p:val>
                                        </p:tav>
                                        <p:tav tm="100000">
                                          <p:val>
                                            <p:strVal val="#ppt_x"/>
                                          </p:val>
                                        </p:tav>
                                      </p:tavLst>
                                    </p:anim>
                                    <p:anim calcmode="lin" valueType="num">
                                      <p:cBhvr additive="base">
                                        <p:cTn id="8" dur="500" fill="hold"/>
                                        <p:tgtEl>
                                          <p:spTgt spid="952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5235">
                                            <p:txEl>
                                              <p:pRg st="0" end="0"/>
                                            </p:txEl>
                                          </p:spTgt>
                                        </p:tgtEl>
                                        <p:attrNameLst>
                                          <p:attrName>style.visibility</p:attrName>
                                        </p:attrNameLst>
                                      </p:cBhvr>
                                      <p:to>
                                        <p:strVal val="visible"/>
                                      </p:to>
                                    </p:set>
                                    <p:anim calcmode="lin" valueType="num">
                                      <p:cBhvr additive="base">
                                        <p:cTn id="13" dur="5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52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5235">
                                            <p:txEl>
                                              <p:pRg st="1" end="1"/>
                                            </p:txEl>
                                          </p:spTgt>
                                        </p:tgtEl>
                                        <p:attrNameLst>
                                          <p:attrName>style.visibility</p:attrName>
                                        </p:attrNameLst>
                                      </p:cBhvr>
                                      <p:to>
                                        <p:strVal val="visible"/>
                                      </p:to>
                                    </p:set>
                                    <p:anim calcmode="lin" valueType="num">
                                      <p:cBhvr additive="base">
                                        <p:cTn id="19" dur="500" fill="hold"/>
                                        <p:tgtEl>
                                          <p:spTgt spid="952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52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0" y="457200"/>
            <a:ext cx="7924800" cy="2043113"/>
          </a:xfrm>
        </p:spPr>
        <p:txBody>
          <a:bodyPr/>
          <a:lstStyle/>
          <a:p>
            <a:r>
              <a:rPr lang="en-US" sz="4800" smtClean="0"/>
              <a:t>For Abused Women </a:t>
            </a:r>
            <a:r>
              <a:rPr lang="en-GB" sz="4800" smtClean="0"/>
              <a:t/>
            </a:r>
            <a:br>
              <a:rPr lang="en-GB" sz="4800" smtClean="0"/>
            </a:br>
            <a:r>
              <a:rPr lang="en-GB" sz="4800" smtClean="0">
                <a:solidFill>
                  <a:schemeClr val="tx1"/>
                </a:solidFill>
              </a:rPr>
              <a:t/>
            </a:r>
            <a:br>
              <a:rPr lang="en-GB" sz="4800" smtClean="0">
                <a:solidFill>
                  <a:schemeClr val="tx1"/>
                </a:solidFill>
              </a:rPr>
            </a:br>
            <a:endParaRPr lang="en-GB" smtClean="0"/>
          </a:p>
        </p:txBody>
      </p:sp>
      <p:sp>
        <p:nvSpPr>
          <p:cNvPr id="93187" name="Content Placeholder 2"/>
          <p:cNvSpPr>
            <a:spLocks noGrp="1"/>
          </p:cNvSpPr>
          <p:nvPr>
            <p:ph idx="1"/>
          </p:nvPr>
        </p:nvSpPr>
        <p:spPr/>
        <p:txBody>
          <a:bodyPr/>
          <a:lstStyle/>
          <a:p>
            <a:r>
              <a:rPr lang="en-US" dirty="0" smtClean="0"/>
              <a:t>You are not alone, and help is available for you.  </a:t>
            </a:r>
            <a:endParaRPr lang="en-GB" dirty="0" smtClean="0"/>
          </a:p>
          <a:p>
            <a:r>
              <a:rPr lang="en-US" dirty="0" smtClean="0"/>
              <a:t>Talk in confidence to someone you trust.</a:t>
            </a:r>
            <a:endParaRPr lang="en-GB" dirty="0" smtClean="0"/>
          </a:p>
          <a:p>
            <a:r>
              <a:rPr lang="en-US" dirty="0" smtClean="0"/>
              <a:t>Set up a plan of action to ensure your safety. </a:t>
            </a:r>
            <a:endParaRPr lang="en-GB" dirty="0" smtClean="0"/>
          </a:p>
          <a:p>
            <a:pPr>
              <a:buFontTx/>
              <a:buNone/>
            </a:pPr>
            <a:r>
              <a:rPr lang="en-US" dirty="0" smtClean="0"/>
              <a:t>  </a:t>
            </a:r>
            <a:endParaRPr lang="en-GB" dirty="0" smtClean="0"/>
          </a:p>
          <a:p>
            <a:pPr>
              <a:buFontTx/>
              <a:buNone/>
            </a:pPr>
            <a:r>
              <a:rPr lang="en-US" dirty="0" smtClean="0"/>
              <a:t>  </a:t>
            </a:r>
            <a:endParaRPr lang="en-GB" dirty="0" smtClean="0"/>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186"/>
                                        </p:tgtEl>
                                        <p:attrNameLst>
                                          <p:attrName>style.visibility</p:attrName>
                                        </p:attrNameLst>
                                      </p:cBhvr>
                                      <p:to>
                                        <p:strVal val="visible"/>
                                      </p:to>
                                    </p:set>
                                    <p:anim calcmode="lin" valueType="num">
                                      <p:cBhvr additive="base">
                                        <p:cTn id="7" dur="500" fill="hold"/>
                                        <p:tgtEl>
                                          <p:spTgt spid="93186"/>
                                        </p:tgtEl>
                                        <p:attrNameLst>
                                          <p:attrName>ppt_x</p:attrName>
                                        </p:attrNameLst>
                                      </p:cBhvr>
                                      <p:tavLst>
                                        <p:tav tm="0">
                                          <p:val>
                                            <p:strVal val="#ppt_x"/>
                                          </p:val>
                                        </p:tav>
                                        <p:tav tm="100000">
                                          <p:val>
                                            <p:strVal val="#ppt_x"/>
                                          </p:val>
                                        </p:tav>
                                      </p:tavLst>
                                    </p:anim>
                                    <p:anim calcmode="lin" valueType="num">
                                      <p:cBhvr additive="base">
                                        <p:cTn id="8" dur="500" fill="hold"/>
                                        <p:tgtEl>
                                          <p:spTgt spid="931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0" end="0"/>
                                            </p:txEl>
                                          </p:spTgt>
                                        </p:tgtEl>
                                        <p:attrNameLst>
                                          <p:attrName>style.visibility</p:attrName>
                                        </p:attrNameLst>
                                      </p:cBhvr>
                                      <p:to>
                                        <p:strVal val="visible"/>
                                      </p:to>
                                    </p:set>
                                    <p:anim calcmode="lin" valueType="num">
                                      <p:cBhvr additive="base">
                                        <p:cTn id="13"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3187">
                                            <p:txEl>
                                              <p:pRg st="1" end="1"/>
                                            </p:txEl>
                                          </p:spTgt>
                                        </p:tgtEl>
                                        <p:attrNameLst>
                                          <p:attrName>style.visibility</p:attrName>
                                        </p:attrNameLst>
                                      </p:cBhvr>
                                      <p:to>
                                        <p:strVal val="visible"/>
                                      </p:to>
                                    </p:set>
                                    <p:anim calcmode="lin" valueType="num">
                                      <p:cBhvr additive="base">
                                        <p:cTn id="17"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3187">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3187">
                                            <p:txEl>
                                              <p:pRg st="2" end="2"/>
                                            </p:txEl>
                                          </p:spTgt>
                                        </p:tgtEl>
                                        <p:attrNameLst>
                                          <p:attrName>style.visibility</p:attrName>
                                        </p:attrNameLst>
                                      </p:cBhvr>
                                      <p:to>
                                        <p:strVal val="visible"/>
                                      </p:to>
                                    </p:set>
                                    <p:anim calcmode="lin" valueType="num">
                                      <p:cBhvr additive="base">
                                        <p:cTn id="21"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31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GB" smtClean="0"/>
              <a:t>What Is Abuse? </a:t>
            </a:r>
          </a:p>
        </p:txBody>
      </p:sp>
      <p:sp>
        <p:nvSpPr>
          <p:cNvPr id="63491" name="Content Placeholder 2"/>
          <p:cNvSpPr>
            <a:spLocks noGrp="1"/>
          </p:cNvSpPr>
          <p:nvPr>
            <p:ph type="body" sz="half" idx="1"/>
          </p:nvPr>
        </p:nvSpPr>
        <p:spPr>
          <a:xfrm>
            <a:off x="323528" y="1556792"/>
            <a:ext cx="3867472" cy="4582071"/>
          </a:xfrm>
        </p:spPr>
        <p:txBody>
          <a:bodyPr/>
          <a:lstStyle/>
          <a:p>
            <a:r>
              <a:rPr lang="en-GB" dirty="0" smtClean="0"/>
              <a:t>Abuse occurs when one person uses violent or intimidating behaviour to control or dominate the other person, resulting in harm.</a:t>
            </a:r>
          </a:p>
          <a:p>
            <a:pPr>
              <a:buFontTx/>
              <a:buNone/>
            </a:pPr>
            <a:r>
              <a:rPr lang="en-GB" sz="2800" dirty="0" smtClean="0"/>
              <a:t> </a:t>
            </a:r>
          </a:p>
          <a:p>
            <a:pPr>
              <a:buFontTx/>
              <a:buNone/>
            </a:pPr>
            <a:endParaRPr lang="en-GB" dirty="0" smtClean="0"/>
          </a:p>
        </p:txBody>
      </p:sp>
      <p:pic>
        <p:nvPicPr>
          <p:cNvPr id="180228" name="Picture 6" descr="http://a.abcnews.com/images/Exclusiva/pd_abuse2_080212_mn.jpg"/>
          <p:cNvPicPr>
            <a:picLocks noGrp="1" noChangeAspect="1" noChangeArrowheads="1"/>
          </p:cNvPicPr>
          <p:nvPr>
            <p:ph type="clipArt" sz="half" idx="2"/>
          </p:nvPr>
        </p:nvPicPr>
        <p:blipFill>
          <a:blip r:embed="rId2" cstate="print"/>
          <a:srcRect/>
          <a:stretch>
            <a:fillRect/>
          </a:stretch>
        </p:blipFill>
        <p:spPr>
          <a:xfrm>
            <a:off x="3995936" y="1700808"/>
            <a:ext cx="4536504" cy="4176464"/>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ppt_x"/>
                                          </p:val>
                                        </p:tav>
                                        <p:tav tm="100000">
                                          <p:val>
                                            <p:strVal val="#ppt_x"/>
                                          </p:val>
                                        </p:tav>
                                      </p:tavLst>
                                    </p:anim>
                                    <p:anim calcmode="lin" valueType="num">
                                      <p:cBhvr additive="base">
                                        <p:cTn id="8" dur="500" fill="hold"/>
                                        <p:tgtEl>
                                          <p:spTgt spid="634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3491">
                                            <p:txEl>
                                              <p:pRg st="0" end="0"/>
                                            </p:txEl>
                                          </p:spTgt>
                                        </p:tgtEl>
                                        <p:attrNameLst>
                                          <p:attrName>style.visibility</p:attrName>
                                        </p:attrNameLst>
                                      </p:cBhvr>
                                      <p:to>
                                        <p:strVal val="visible"/>
                                      </p:to>
                                    </p:set>
                                    <p:anim calcmode="lin" valueType="num">
                                      <p:cBhvr additive="base">
                                        <p:cTn id="13"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r>
              <a:rPr lang="en-US" sz="3600" dirty="0" smtClean="0"/>
              <a:t>What The Church Can Do To Help</a:t>
            </a:r>
            <a:endParaRPr lang="en-GB" dirty="0" smtClean="0"/>
          </a:p>
        </p:txBody>
      </p:sp>
      <p:sp>
        <p:nvSpPr>
          <p:cNvPr id="102403" name="Content Placeholder 2"/>
          <p:cNvSpPr>
            <a:spLocks noGrp="1"/>
          </p:cNvSpPr>
          <p:nvPr>
            <p:ph idx="1"/>
          </p:nvPr>
        </p:nvSpPr>
        <p:spPr/>
        <p:txBody>
          <a:bodyPr/>
          <a:lstStyle/>
          <a:p>
            <a:r>
              <a:rPr lang="en-US" sz="2800" dirty="0" smtClean="0"/>
              <a:t>Use sermons to draw attention to violence and abuse.</a:t>
            </a:r>
            <a:endParaRPr lang="en-GB" sz="2800" dirty="0" smtClean="0"/>
          </a:p>
          <a:p>
            <a:r>
              <a:rPr lang="en-US" sz="2800" dirty="0" smtClean="0"/>
              <a:t>Describe what abuse is so that women recognize what's happening to them.</a:t>
            </a:r>
            <a:endParaRPr lang="en-GB" sz="2800" dirty="0" smtClean="0"/>
          </a:p>
          <a:p>
            <a:r>
              <a:rPr lang="en-US" sz="2800" dirty="0" smtClean="0"/>
              <a:t>Identify violence against women as a sin. </a:t>
            </a:r>
            <a:endParaRPr lang="en-GB" sz="2800" dirty="0" smtClean="0"/>
          </a:p>
          <a:p>
            <a:r>
              <a:rPr lang="en-US" sz="2800" dirty="0" smtClean="0"/>
              <a:t>Ask direct questions if you suspect abuse.</a:t>
            </a:r>
            <a:endParaRPr lang="en-GB" sz="2800" dirty="0" smtClean="0"/>
          </a:p>
          <a:p>
            <a:r>
              <a:rPr lang="en-US" sz="2800" dirty="0" smtClean="0"/>
              <a:t>Have an action plan in place incase an abused women calls on you for help.</a:t>
            </a:r>
            <a:endParaRPr lang="en-GB" sz="2800" dirty="0" smtClean="0"/>
          </a:p>
          <a:p>
            <a:r>
              <a:rPr lang="en-US" sz="2800" dirty="0" smtClean="0"/>
              <a:t>Discuss domestic violence in pre marriage </a:t>
            </a:r>
            <a:r>
              <a:rPr lang="en-US" sz="2800" dirty="0" err="1" smtClean="0"/>
              <a:t>counselling</a:t>
            </a:r>
            <a:r>
              <a:rPr lang="en-US" sz="2800" dirty="0" smtClean="0"/>
              <a:t> sessions</a:t>
            </a:r>
            <a:endParaRPr lang="en-GB" sz="2800" dirty="0" smtClean="0"/>
          </a:p>
          <a:p>
            <a:pPr>
              <a:buFontTx/>
              <a:buNone/>
            </a:pPr>
            <a:r>
              <a:rPr lang="en-GB" dirty="0" smtClean="0"/>
              <a:t> </a:t>
            </a:r>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ppt_x"/>
                                          </p:val>
                                        </p:tav>
                                        <p:tav tm="100000">
                                          <p:val>
                                            <p:strVal val="#ppt_x"/>
                                          </p:val>
                                        </p:tav>
                                      </p:tavLst>
                                    </p:anim>
                                    <p:anim calcmode="lin" valueType="num">
                                      <p:cBhvr additive="base">
                                        <p:cTn id="8" dur="500" fill="hold"/>
                                        <p:tgtEl>
                                          <p:spTgt spid="1024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03">
                                            <p:txEl>
                                              <p:pRg st="0" end="0"/>
                                            </p:txEl>
                                          </p:spTgt>
                                        </p:tgtEl>
                                        <p:attrNameLst>
                                          <p:attrName>style.visibility</p:attrName>
                                        </p:attrNameLst>
                                      </p:cBhvr>
                                      <p:to>
                                        <p:strVal val="visible"/>
                                      </p:to>
                                    </p:set>
                                    <p:anim calcmode="lin" valueType="num">
                                      <p:cBhvr additive="base">
                                        <p:cTn id="13"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403">
                                            <p:txEl>
                                              <p:pRg st="1" end="1"/>
                                            </p:txEl>
                                          </p:spTgt>
                                        </p:tgtEl>
                                        <p:attrNameLst>
                                          <p:attrName>style.visibility</p:attrName>
                                        </p:attrNameLst>
                                      </p:cBhvr>
                                      <p:to>
                                        <p:strVal val="visible"/>
                                      </p:to>
                                    </p:set>
                                    <p:anim calcmode="lin" valueType="num">
                                      <p:cBhvr additive="base">
                                        <p:cTn id="19"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403">
                                            <p:txEl>
                                              <p:pRg st="2" end="2"/>
                                            </p:txEl>
                                          </p:spTgt>
                                        </p:tgtEl>
                                        <p:attrNameLst>
                                          <p:attrName>style.visibility</p:attrName>
                                        </p:attrNameLst>
                                      </p:cBhvr>
                                      <p:to>
                                        <p:strVal val="visible"/>
                                      </p:to>
                                    </p:set>
                                    <p:anim calcmode="lin" valueType="num">
                                      <p:cBhvr additive="base">
                                        <p:cTn id="25" dur="5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2403">
                                            <p:txEl>
                                              <p:pRg st="3" end="3"/>
                                            </p:txEl>
                                          </p:spTgt>
                                        </p:tgtEl>
                                        <p:attrNameLst>
                                          <p:attrName>style.visibility</p:attrName>
                                        </p:attrNameLst>
                                      </p:cBhvr>
                                      <p:to>
                                        <p:strVal val="visible"/>
                                      </p:to>
                                    </p:set>
                                    <p:anim calcmode="lin" valueType="num">
                                      <p:cBhvr additive="base">
                                        <p:cTn id="31" dur="500" fill="hold"/>
                                        <p:tgtEl>
                                          <p:spTgt spid="10240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2403">
                                            <p:txEl>
                                              <p:pRg st="4" end="4"/>
                                            </p:txEl>
                                          </p:spTgt>
                                        </p:tgtEl>
                                        <p:attrNameLst>
                                          <p:attrName>style.visibility</p:attrName>
                                        </p:attrNameLst>
                                      </p:cBhvr>
                                      <p:to>
                                        <p:strVal val="visible"/>
                                      </p:to>
                                    </p:set>
                                    <p:anim calcmode="lin" valueType="num">
                                      <p:cBhvr additive="base">
                                        <p:cTn id="37" dur="500" fill="hold"/>
                                        <p:tgtEl>
                                          <p:spTgt spid="10240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4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2403">
                                            <p:txEl>
                                              <p:pRg st="5" end="5"/>
                                            </p:txEl>
                                          </p:spTgt>
                                        </p:tgtEl>
                                        <p:attrNameLst>
                                          <p:attrName>style.visibility</p:attrName>
                                        </p:attrNameLst>
                                      </p:cBhvr>
                                      <p:to>
                                        <p:strVal val="visible"/>
                                      </p:to>
                                    </p:set>
                                    <p:anim calcmode="lin" valueType="num">
                                      <p:cBhvr additive="base">
                                        <p:cTn id="43" dur="500" fill="hold"/>
                                        <p:tgtEl>
                                          <p:spTgt spid="10240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24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0" y="457200"/>
            <a:ext cx="8786813" cy="1685925"/>
          </a:xfrm>
        </p:spPr>
        <p:txBody>
          <a:bodyPr/>
          <a:lstStyle/>
          <a:p>
            <a:r>
              <a:rPr lang="en-US" sz="4000" dirty="0" smtClean="0"/>
              <a:t>What Churches Can Do To Help</a:t>
            </a:r>
            <a:r>
              <a:rPr lang="en-GB" sz="4800" dirty="0" smtClean="0"/>
              <a:t/>
            </a:r>
            <a:br>
              <a:rPr lang="en-GB" sz="4800" dirty="0" smtClean="0"/>
            </a:br>
            <a:endParaRPr lang="en-GB" dirty="0" smtClean="0"/>
          </a:p>
        </p:txBody>
      </p:sp>
      <p:sp>
        <p:nvSpPr>
          <p:cNvPr id="101379" name="Content Placeholder 2"/>
          <p:cNvSpPr>
            <a:spLocks noGrp="1"/>
          </p:cNvSpPr>
          <p:nvPr>
            <p:ph idx="1"/>
          </p:nvPr>
        </p:nvSpPr>
        <p:spPr/>
        <p:txBody>
          <a:bodyPr/>
          <a:lstStyle/>
          <a:p>
            <a:r>
              <a:rPr lang="en-US" sz="2800" dirty="0" smtClean="0"/>
              <a:t>Include information about domestic violence and local resources in bulletins, newsletters and websites.</a:t>
            </a:r>
          </a:p>
          <a:p>
            <a:pPr>
              <a:buNone/>
            </a:pPr>
            <a:endParaRPr lang="en-GB" sz="2800" dirty="0" smtClean="0"/>
          </a:p>
          <a:p>
            <a:r>
              <a:rPr lang="en-GB" sz="2800" b="1" dirty="0" smtClean="0"/>
              <a:t>Challenging</a:t>
            </a:r>
            <a:r>
              <a:rPr lang="en-GB" sz="2800" dirty="0" smtClean="0"/>
              <a:t> commonly held religious and cultural beliefs that victims and perpetrators may use to justify or cover up domestic violence.</a:t>
            </a:r>
          </a:p>
          <a:p>
            <a:pPr>
              <a:buNone/>
            </a:pPr>
            <a:r>
              <a:rPr lang="en-US" sz="2800" dirty="0" smtClean="0"/>
              <a:t> </a:t>
            </a:r>
            <a:endParaRPr lang="en-GB" sz="2800" dirty="0" smtClean="0"/>
          </a:p>
          <a:p>
            <a:r>
              <a:rPr lang="en-US" sz="2800" dirty="0" smtClean="0"/>
              <a:t>Find a volunteer to receive in depth training.</a:t>
            </a:r>
            <a:endParaRPr lang="en-GB" sz="2800" dirty="0" smtClean="0"/>
          </a:p>
          <a:p>
            <a:pPr>
              <a:buFontTx/>
              <a:buNone/>
            </a:pPr>
            <a:endParaRPr lang="en-GB"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1378"/>
                                        </p:tgtEl>
                                        <p:attrNameLst>
                                          <p:attrName>style.visibility</p:attrName>
                                        </p:attrNameLst>
                                      </p:cBhvr>
                                      <p:to>
                                        <p:strVal val="visible"/>
                                      </p:to>
                                    </p:set>
                                    <p:anim calcmode="lin" valueType="num">
                                      <p:cBhvr additive="base">
                                        <p:cTn id="7" dur="500" fill="hold"/>
                                        <p:tgtEl>
                                          <p:spTgt spid="101378"/>
                                        </p:tgtEl>
                                        <p:attrNameLst>
                                          <p:attrName>ppt_x</p:attrName>
                                        </p:attrNameLst>
                                      </p:cBhvr>
                                      <p:tavLst>
                                        <p:tav tm="0">
                                          <p:val>
                                            <p:strVal val="#ppt_x"/>
                                          </p:val>
                                        </p:tav>
                                        <p:tav tm="100000">
                                          <p:val>
                                            <p:strVal val="#ppt_x"/>
                                          </p:val>
                                        </p:tav>
                                      </p:tavLst>
                                    </p:anim>
                                    <p:anim calcmode="lin" valueType="num">
                                      <p:cBhvr additive="base">
                                        <p:cTn id="8" dur="500" fill="hold"/>
                                        <p:tgtEl>
                                          <p:spTgt spid="1013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1379">
                                            <p:txEl>
                                              <p:pRg st="0" end="0"/>
                                            </p:txEl>
                                          </p:spTgt>
                                        </p:tgtEl>
                                        <p:attrNameLst>
                                          <p:attrName>style.visibility</p:attrName>
                                        </p:attrNameLst>
                                      </p:cBhvr>
                                      <p:to>
                                        <p:strVal val="visible"/>
                                      </p:to>
                                    </p:set>
                                    <p:anim calcmode="lin" valueType="num">
                                      <p:cBhvr additive="base">
                                        <p:cTn id="13" dur="500" fill="hold"/>
                                        <p:tgtEl>
                                          <p:spTgt spid="1013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13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1379">
                                            <p:txEl>
                                              <p:pRg st="2" end="2"/>
                                            </p:txEl>
                                          </p:spTgt>
                                        </p:tgtEl>
                                        <p:attrNameLst>
                                          <p:attrName>style.visibility</p:attrName>
                                        </p:attrNameLst>
                                      </p:cBhvr>
                                      <p:to>
                                        <p:strVal val="visible"/>
                                      </p:to>
                                    </p:set>
                                    <p:anim calcmode="lin" valueType="num">
                                      <p:cBhvr additive="base">
                                        <p:cTn id="19" dur="500" fill="hold"/>
                                        <p:tgtEl>
                                          <p:spTgt spid="1013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13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1379">
                                            <p:txEl>
                                              <p:pRg st="3" end="3"/>
                                            </p:txEl>
                                          </p:spTgt>
                                        </p:tgtEl>
                                        <p:attrNameLst>
                                          <p:attrName>style.visibility</p:attrName>
                                        </p:attrNameLst>
                                      </p:cBhvr>
                                      <p:to>
                                        <p:strVal val="visible"/>
                                      </p:to>
                                    </p:set>
                                    <p:anim calcmode="lin" valueType="num">
                                      <p:cBhvr additive="base">
                                        <p:cTn id="25" dur="500" fill="hold"/>
                                        <p:tgtEl>
                                          <p:spTgt spid="1013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13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1379">
                                            <p:txEl>
                                              <p:pRg st="4" end="4"/>
                                            </p:txEl>
                                          </p:spTgt>
                                        </p:tgtEl>
                                        <p:attrNameLst>
                                          <p:attrName>style.visibility</p:attrName>
                                        </p:attrNameLst>
                                      </p:cBhvr>
                                      <p:to>
                                        <p:strVal val="visible"/>
                                      </p:to>
                                    </p:set>
                                    <p:anim calcmode="lin" valueType="num">
                                      <p:cBhvr additive="base">
                                        <p:cTn id="31" dur="500" fill="hold"/>
                                        <p:tgtEl>
                                          <p:spTgt spid="1013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13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buNone/>
            </a:pPr>
            <a:r>
              <a:rPr lang="en-US" dirty="0" smtClean="0">
                <a:solidFill>
                  <a:schemeClr val="bg1"/>
                </a:solidFill>
                <a:latin typeface="+mn-lt"/>
                <a:ea typeface="+mn-ea"/>
                <a:cs typeface="+mn-cs"/>
              </a:rPr>
              <a:t>6. What should the response to Don have been?</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0" y="457200"/>
            <a:ext cx="7924800" cy="1328738"/>
          </a:xfrm>
        </p:spPr>
        <p:txBody>
          <a:bodyPr/>
          <a:lstStyle/>
          <a:p>
            <a:r>
              <a:rPr lang="en-US" sz="4800" dirty="0" smtClean="0"/>
              <a:t>For Men Who Abuse </a:t>
            </a:r>
            <a:r>
              <a:rPr lang="en-GB" sz="4800" dirty="0" smtClean="0">
                <a:solidFill>
                  <a:schemeClr val="tx1"/>
                </a:solidFill>
              </a:rPr>
              <a:t/>
            </a:r>
            <a:br>
              <a:rPr lang="en-GB" sz="4800" dirty="0" smtClean="0">
                <a:solidFill>
                  <a:schemeClr val="tx1"/>
                </a:solidFill>
              </a:rPr>
            </a:br>
            <a:endParaRPr lang="en-GB" dirty="0" smtClean="0"/>
          </a:p>
        </p:txBody>
      </p:sp>
      <p:sp>
        <p:nvSpPr>
          <p:cNvPr id="100355" name="Content Placeholder 2"/>
          <p:cNvSpPr>
            <a:spLocks noGrp="1"/>
          </p:cNvSpPr>
          <p:nvPr>
            <p:ph idx="1"/>
          </p:nvPr>
        </p:nvSpPr>
        <p:spPr/>
        <p:txBody>
          <a:bodyPr/>
          <a:lstStyle/>
          <a:p>
            <a:r>
              <a:rPr lang="en-US" sz="2400" dirty="0" smtClean="0"/>
              <a:t> </a:t>
            </a:r>
            <a:r>
              <a:rPr lang="en-US" sz="2800" dirty="0" err="1" smtClean="0"/>
              <a:t>Recognise</a:t>
            </a:r>
            <a:r>
              <a:rPr lang="en-US" sz="2800" dirty="0" smtClean="0"/>
              <a:t> that violence against  women is a sin </a:t>
            </a:r>
            <a:r>
              <a:rPr lang="en-GB" sz="2800" dirty="0" smtClean="0"/>
              <a:t>that must be repented of on an individual level before reconciliation with God and with the victim can occur.</a:t>
            </a:r>
            <a:endParaRPr lang="en-US" sz="2800" dirty="0" smtClean="0"/>
          </a:p>
          <a:p>
            <a:endParaRPr lang="en-GB" sz="2800" dirty="0" smtClean="0"/>
          </a:p>
          <a:p>
            <a:r>
              <a:rPr lang="en-US" sz="2800" dirty="0" smtClean="0"/>
              <a:t> Be willing to reach out for help.</a:t>
            </a:r>
            <a:endParaRPr lang="en-GB" sz="2800" dirty="0" smtClean="0"/>
          </a:p>
          <a:p>
            <a:pPr>
              <a:buFontTx/>
              <a:buNone/>
            </a:pPr>
            <a:endParaRPr lang="en-US" dirty="0" smtClean="0"/>
          </a:p>
          <a:p>
            <a:pPr>
              <a:buFontTx/>
              <a:buNone/>
            </a:pPr>
            <a:endParaRPr lang="en-GB" dirty="0" smtClean="0"/>
          </a:p>
        </p:txBody>
      </p:sp>
      <p:pic>
        <p:nvPicPr>
          <p:cNvPr id="216068" name="Picture 2" descr="dv2"/>
          <p:cNvPicPr>
            <a:picLocks noChangeAspect="1" noChangeArrowheads="1"/>
          </p:cNvPicPr>
          <p:nvPr/>
        </p:nvPicPr>
        <p:blipFill>
          <a:blip r:embed="rId2" cstate="print"/>
          <a:srcRect/>
          <a:stretch>
            <a:fillRect/>
          </a:stretch>
        </p:blipFill>
        <p:spPr bwMode="auto">
          <a:xfrm>
            <a:off x="3491880" y="4581128"/>
            <a:ext cx="1695450" cy="2000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4"/>
                                        </p:tgtEl>
                                        <p:attrNameLst>
                                          <p:attrName>style.visibility</p:attrName>
                                        </p:attrNameLst>
                                      </p:cBhvr>
                                      <p:to>
                                        <p:strVal val="visible"/>
                                      </p:to>
                                    </p:set>
                                    <p:anim calcmode="lin" valueType="num">
                                      <p:cBhvr additive="base">
                                        <p:cTn id="7" dur="500" fill="hold"/>
                                        <p:tgtEl>
                                          <p:spTgt spid="100354"/>
                                        </p:tgtEl>
                                        <p:attrNameLst>
                                          <p:attrName>ppt_x</p:attrName>
                                        </p:attrNameLst>
                                      </p:cBhvr>
                                      <p:tavLst>
                                        <p:tav tm="0">
                                          <p:val>
                                            <p:strVal val="#ppt_x"/>
                                          </p:val>
                                        </p:tav>
                                        <p:tav tm="100000">
                                          <p:val>
                                            <p:strVal val="#ppt_x"/>
                                          </p:val>
                                        </p:tav>
                                      </p:tavLst>
                                    </p:anim>
                                    <p:anim calcmode="lin" valueType="num">
                                      <p:cBhvr additive="base">
                                        <p:cTn id="8" dur="500" fill="hold"/>
                                        <p:tgtEl>
                                          <p:spTgt spid="1003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0355">
                                            <p:txEl>
                                              <p:pRg st="0" end="0"/>
                                            </p:txEl>
                                          </p:spTgt>
                                        </p:tgtEl>
                                        <p:attrNameLst>
                                          <p:attrName>style.visibility</p:attrName>
                                        </p:attrNameLst>
                                      </p:cBhvr>
                                      <p:to>
                                        <p:strVal val="visible"/>
                                      </p:to>
                                    </p:set>
                                    <p:anim calcmode="lin" valueType="num">
                                      <p:cBhvr additive="base">
                                        <p:cTn id="13"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0355">
                                            <p:txEl>
                                              <p:pRg st="2" end="2"/>
                                            </p:txEl>
                                          </p:spTgt>
                                        </p:tgtEl>
                                        <p:attrNameLst>
                                          <p:attrName>style.visibility</p:attrName>
                                        </p:attrNameLst>
                                      </p:cBhvr>
                                      <p:to>
                                        <p:strVal val="visible"/>
                                      </p:to>
                                    </p:set>
                                    <p:anim calcmode="lin" valueType="num">
                                      <p:cBhvr additive="base">
                                        <p:cTn id="19"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lvl="0">
              <a:buNone/>
            </a:pPr>
            <a:r>
              <a:rPr lang="en-US" dirty="0" smtClean="0"/>
              <a:t>7.</a:t>
            </a:r>
            <a:r>
              <a:rPr lang="en-US" dirty="0" smtClean="0">
                <a:solidFill>
                  <a:schemeClr val="bg1"/>
                </a:solidFill>
                <a:latin typeface="+mn-lt"/>
                <a:ea typeface="+mn-ea"/>
                <a:cs typeface="+mn-cs"/>
              </a:rPr>
              <a:t> What is the church’s responsibility to Beth, Don and their daughter?</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34</a:t>
            </a:fld>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Content Placeholder 2"/>
          <p:cNvSpPr>
            <a:spLocks noGrp="1"/>
          </p:cNvSpPr>
          <p:nvPr>
            <p:ph idx="4294967295"/>
          </p:nvPr>
        </p:nvSpPr>
        <p:spPr>
          <a:xfrm>
            <a:off x="0" y="476250"/>
            <a:ext cx="8229600" cy="5649913"/>
          </a:xfrm>
        </p:spPr>
        <p:txBody>
          <a:bodyPr/>
          <a:lstStyle/>
          <a:p>
            <a:pPr>
              <a:buNone/>
            </a:pPr>
            <a:r>
              <a:rPr lang="en-GB" dirty="0" smtClean="0"/>
              <a:t>   1. Providing </a:t>
            </a:r>
            <a:r>
              <a:rPr lang="en-GB" b="1" dirty="0" smtClean="0"/>
              <a:t>support, counselling and mediation services</a:t>
            </a:r>
            <a:r>
              <a:rPr lang="en-GB" dirty="0" smtClean="0"/>
              <a:t> to victims of domestic violence.</a:t>
            </a:r>
          </a:p>
          <a:p>
            <a:pPr>
              <a:buNone/>
            </a:pPr>
            <a:r>
              <a:rPr lang="en-GB" dirty="0" smtClean="0"/>
              <a:t/>
            </a:r>
            <a:br>
              <a:rPr lang="en-GB" dirty="0" smtClean="0"/>
            </a:br>
            <a:r>
              <a:rPr lang="en-GB" dirty="0" smtClean="0"/>
              <a:t>2. Addressing the spiritual questions of victims, </a:t>
            </a:r>
            <a:r>
              <a:rPr lang="en-GB" b="1" dirty="0" smtClean="0"/>
              <a:t>seeking to understand </a:t>
            </a:r>
            <a:r>
              <a:rPr lang="en-GB" dirty="0" smtClean="0"/>
              <a:t>the reasons for abuse.</a:t>
            </a:r>
          </a:p>
          <a:p>
            <a:pPr>
              <a:buNone/>
            </a:pPr>
            <a:r>
              <a:rPr lang="en-GB" dirty="0" smtClean="0"/>
              <a:t/>
            </a:r>
            <a:br>
              <a:rPr lang="en-GB" dirty="0" smtClean="0"/>
            </a:br>
            <a:r>
              <a:rPr lang="en-GB" dirty="0" smtClean="0"/>
              <a:t>3. </a:t>
            </a:r>
            <a:r>
              <a:rPr lang="en-GB" b="1" dirty="0" smtClean="0"/>
              <a:t>Challenging</a:t>
            </a:r>
            <a:r>
              <a:rPr lang="en-GB" dirty="0" smtClean="0"/>
              <a:t> commonly held religious and cultural beliefs that victims and perpetrators may use to justify or cover up domestic violence.</a:t>
            </a:r>
            <a:r>
              <a:rPr lang="en-GB" sz="2400" dirty="0" smtClean="0"/>
              <a:t/>
            </a:r>
            <a:br>
              <a:rPr lang="en-GB" sz="2400" dirty="0" smtClean="0"/>
            </a:br>
            <a:endParaRPr lang="en-GB" sz="2400" dirty="0" smtClean="0"/>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31427">
                                            <p:txEl>
                                              <p:pRg st="0" end="0"/>
                                            </p:txEl>
                                          </p:spTgt>
                                        </p:tgtEl>
                                        <p:attrNameLst>
                                          <p:attrName>style.visibility</p:attrName>
                                        </p:attrNameLst>
                                      </p:cBhvr>
                                      <p:to>
                                        <p:strVal val="visible"/>
                                      </p:to>
                                    </p:set>
                                    <p:anim calcmode="lin" valueType="num">
                                      <p:cBhvr>
                                        <p:cTn id="7" dur="500" fill="hold"/>
                                        <p:tgtEl>
                                          <p:spTgt spid="2314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14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31427">
                                            <p:txEl>
                                              <p:pRg st="1" end="1"/>
                                            </p:txEl>
                                          </p:spTgt>
                                        </p:tgtEl>
                                        <p:attrNameLst>
                                          <p:attrName>style.visibility</p:attrName>
                                        </p:attrNameLst>
                                      </p:cBhvr>
                                      <p:to>
                                        <p:strVal val="visible"/>
                                      </p:to>
                                    </p:set>
                                    <p:anim calcmode="lin" valueType="num">
                                      <p:cBhvr>
                                        <p:cTn id="13" dur="500" fill="hold"/>
                                        <p:tgtEl>
                                          <p:spTgt spid="23142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3142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36</a:t>
            </a:fld>
            <a:endParaRPr lang="en-GB"/>
          </a:p>
        </p:txBody>
      </p:sp>
      <p:sp>
        <p:nvSpPr>
          <p:cNvPr id="3" name="Content Placeholder 2"/>
          <p:cNvSpPr>
            <a:spLocks noGrp="1"/>
          </p:cNvSpPr>
          <p:nvPr>
            <p:ph idx="4294967295"/>
          </p:nvPr>
        </p:nvSpPr>
        <p:spPr>
          <a:xfrm>
            <a:off x="0" y="1600200"/>
            <a:ext cx="8229600" cy="4525963"/>
          </a:xfrm>
        </p:spPr>
        <p:txBody>
          <a:bodyPr/>
          <a:lstStyle/>
          <a:p>
            <a:pPr>
              <a:buNone/>
            </a:pPr>
            <a:r>
              <a:rPr lang="en-GB" dirty="0" smtClean="0"/>
              <a:t>   4. </a:t>
            </a:r>
            <a:r>
              <a:rPr lang="en-GB" b="1" dirty="0" smtClean="0"/>
              <a:t>Educating</a:t>
            </a:r>
            <a:r>
              <a:rPr lang="en-GB" dirty="0" smtClean="0"/>
              <a:t> church members about how to maintain healthy relationships and about the factors contributing to domestic violence</a:t>
            </a:r>
          </a:p>
          <a:p>
            <a:pPr>
              <a:buNone/>
            </a:pPr>
            <a:r>
              <a:rPr lang="en-GB" dirty="0" smtClean="0"/>
              <a:t/>
            </a:r>
            <a:br>
              <a:rPr lang="en-GB" dirty="0" smtClean="0"/>
            </a:br>
            <a:r>
              <a:rPr lang="en-GB" dirty="0" smtClean="0"/>
              <a:t>5. Providing a </a:t>
            </a:r>
            <a:r>
              <a:rPr lang="en-GB" b="1" dirty="0" smtClean="0"/>
              <a:t>ministry of reconciliation </a:t>
            </a:r>
            <a:r>
              <a:rPr lang="en-GB" dirty="0" smtClean="0"/>
              <a:t>to perpetrators as changed attitudes and behaviour open new beginnings for them.</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lstStyle/>
          <a:p>
            <a:pPr lvl="0">
              <a:buNone/>
            </a:pPr>
            <a:r>
              <a:rPr lang="en-US" dirty="0" smtClean="0"/>
              <a:t>  8.</a:t>
            </a:r>
            <a:r>
              <a:rPr lang="en-US" dirty="0" smtClean="0">
                <a:solidFill>
                  <a:schemeClr val="bg1"/>
                </a:solidFill>
                <a:latin typeface="+mn-lt"/>
                <a:ea typeface="+mn-ea"/>
                <a:cs typeface="+mn-cs"/>
              </a:rPr>
              <a:t> How can the church work with community agencies/services to help this family?</a:t>
            </a:r>
            <a:endParaRPr lang="en-GB" dirty="0" smtClean="0">
              <a:solidFill>
                <a:schemeClr val="bg1"/>
              </a:solidFill>
              <a:latin typeface="+mn-lt"/>
              <a:ea typeface="+mn-ea"/>
              <a:cs typeface="+mn-cs"/>
            </a:endParaRP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1399"/>
            <a:ext cx="9144000" cy="1656184"/>
          </a:xfrm>
        </p:spPr>
        <p:txBody>
          <a:bodyPr/>
          <a:lstStyle/>
          <a:p>
            <a:r>
              <a:rPr lang="en-GB" sz="3600" dirty="0" smtClean="0"/>
              <a:t>A Suggested Charter for our Churches</a:t>
            </a:r>
            <a:br>
              <a:rPr lang="en-GB" sz="3600" dirty="0" smtClean="0"/>
            </a:br>
            <a:endParaRPr lang="en-GB" sz="3600" dirty="0" smtClean="0"/>
          </a:p>
        </p:txBody>
      </p:sp>
      <p:sp>
        <p:nvSpPr>
          <p:cNvPr id="3" name="Content Placeholder 2"/>
          <p:cNvSpPr>
            <a:spLocks noGrp="1"/>
          </p:cNvSpPr>
          <p:nvPr>
            <p:ph sz="half" idx="1"/>
          </p:nvPr>
        </p:nvSpPr>
        <p:spPr>
          <a:xfrm>
            <a:off x="457200" y="1412776"/>
            <a:ext cx="4038600" cy="4713387"/>
          </a:xfrm>
        </p:spPr>
        <p:txBody>
          <a:bodyPr/>
          <a:lstStyle/>
          <a:p>
            <a:pPr>
              <a:buFontTx/>
              <a:buNone/>
            </a:pPr>
            <a:r>
              <a:rPr lang="en-GB" sz="1800" b="1" dirty="0" smtClean="0"/>
              <a:t>Wellingborough SDA Church</a:t>
            </a:r>
            <a:r>
              <a:rPr lang="en-GB" sz="1400" dirty="0" smtClean="0"/>
              <a:t>: </a:t>
            </a:r>
          </a:p>
          <a:p>
            <a:r>
              <a:rPr lang="en-GB" sz="1800" dirty="0" smtClean="0"/>
              <a:t>Accepts that domestic violence is a serious problem which occurs in church families as well as in wider society</a:t>
            </a:r>
          </a:p>
          <a:p>
            <a:pPr>
              <a:buFontTx/>
              <a:buNone/>
            </a:pPr>
            <a:r>
              <a:rPr lang="en-GB" sz="1800" dirty="0" smtClean="0"/>
              <a:t> </a:t>
            </a:r>
          </a:p>
          <a:p>
            <a:r>
              <a:rPr lang="en-GB" sz="1800" dirty="0" smtClean="0"/>
              <a:t>Recognises that domestic violence is unacceptable and must be stopped</a:t>
            </a:r>
          </a:p>
          <a:p>
            <a:pPr>
              <a:buFontTx/>
              <a:buNone/>
            </a:pPr>
            <a:r>
              <a:rPr lang="en-GB" sz="1800" dirty="0" smtClean="0"/>
              <a:t> </a:t>
            </a:r>
          </a:p>
          <a:p>
            <a:r>
              <a:rPr lang="en-GB" sz="1800" dirty="0" smtClean="0"/>
              <a:t>Undertakes to listen, support and care for those affected by domestic violence</a:t>
            </a:r>
          </a:p>
          <a:p>
            <a:pPr>
              <a:buFontTx/>
              <a:buNone/>
            </a:pPr>
            <a:r>
              <a:rPr lang="en-GB" sz="1800" dirty="0" smtClean="0"/>
              <a:t> </a:t>
            </a:r>
          </a:p>
          <a:p>
            <a:r>
              <a:rPr lang="en-GB" sz="1800" dirty="0" smtClean="0"/>
              <a:t>Will keep up to date with the support agencies that are available locally and publicise them.  </a:t>
            </a:r>
          </a:p>
        </p:txBody>
      </p:sp>
      <p:sp>
        <p:nvSpPr>
          <p:cNvPr id="4" name="Content Placeholder 3"/>
          <p:cNvSpPr>
            <a:spLocks noGrp="1"/>
          </p:cNvSpPr>
          <p:nvPr>
            <p:ph sz="half" idx="2"/>
          </p:nvPr>
        </p:nvSpPr>
        <p:spPr>
          <a:xfrm>
            <a:off x="5076056" y="1052736"/>
            <a:ext cx="3888432" cy="5073427"/>
          </a:xfrm>
        </p:spPr>
        <p:txBody>
          <a:bodyPr/>
          <a:lstStyle/>
          <a:p>
            <a:r>
              <a:rPr lang="en-GB" sz="1800" dirty="0" smtClean="0"/>
              <a:t>Will play its part in teaching that domestic violence is a sin that must be repented of on an individual level before reconciliation with God and with the victim can occur</a:t>
            </a:r>
          </a:p>
          <a:p>
            <a:pPr>
              <a:buFontTx/>
              <a:buNone/>
            </a:pPr>
            <a:r>
              <a:rPr lang="en-GB" sz="1800" dirty="0" smtClean="0"/>
              <a:t> </a:t>
            </a:r>
          </a:p>
          <a:p>
            <a:r>
              <a:rPr lang="en-GB" sz="1800" dirty="0" smtClean="0"/>
              <a:t>Will live a new model of what it means to be male and female, teaching and preaching it, thereby challenging society and affirming that God is a God of justice, love, mercy and forgiveness</a:t>
            </a:r>
          </a:p>
          <a:p>
            <a:pPr>
              <a:buFontTx/>
              <a:buNone/>
            </a:pPr>
            <a:r>
              <a:rPr lang="en-GB" sz="1800" dirty="0" smtClean="0"/>
              <a:t> </a:t>
            </a:r>
          </a:p>
          <a:p>
            <a:r>
              <a:rPr lang="en-GB" sz="1800" dirty="0" smtClean="0"/>
              <a:t>Will appoint an advocate who will use good practice guidelines to support victims of abuse</a:t>
            </a:r>
          </a:p>
          <a:p>
            <a:r>
              <a:rPr lang="en-GB" sz="1800" dirty="0" smtClean="0"/>
              <a:t>Will sign up to ”End it now” campaign .</a:t>
            </a:r>
          </a:p>
          <a:p>
            <a:pPr>
              <a:buFontTx/>
              <a:buNone/>
            </a:pPr>
            <a:r>
              <a:rPr lang="en-GB" sz="1800" dirty="0" smtClean="0"/>
              <a:t> </a:t>
            </a:r>
          </a:p>
          <a:p>
            <a:pPr>
              <a:buFontTx/>
              <a:buNone/>
            </a:pPr>
            <a:r>
              <a:rPr lang="en-GB" sz="1800" dirty="0" smtClean="0"/>
              <a:t> </a:t>
            </a:r>
          </a:p>
          <a:p>
            <a:pPr>
              <a:buFontTx/>
              <a:buNone/>
            </a:pPr>
            <a:endParaRPr lang="en-GB" dirty="0" smtClean="0"/>
          </a:p>
          <a:p>
            <a:endParaRPr lang="en-GB" dirty="0" smtClean="0"/>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 calcmode="lin" valueType="num">
                                      <p:cBhvr additive="base">
                                        <p:cTn id="4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anim calcmode="lin" valueType="num">
                                      <p:cBhvr additive="base">
                                        <p:cTn id="5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4" end="4"/>
                                            </p:txEl>
                                          </p:spTgt>
                                        </p:tgtEl>
                                        <p:attrNameLst>
                                          <p:attrName>style.visibility</p:attrName>
                                        </p:attrNameLst>
                                      </p:cBhvr>
                                      <p:to>
                                        <p:strVal val="visible"/>
                                      </p:to>
                                    </p:set>
                                    <p:anim calcmode="lin" valueType="num">
                                      <p:cBhvr additive="base">
                                        <p:cTn id="6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5" end="5"/>
                                            </p:txEl>
                                          </p:spTgt>
                                        </p:tgtEl>
                                        <p:attrNameLst>
                                          <p:attrName>style.visibility</p:attrName>
                                        </p:attrNameLst>
                                      </p:cBhvr>
                                      <p:to>
                                        <p:strVal val="visible"/>
                                      </p:to>
                                    </p:set>
                                    <p:anim calcmode="lin" valueType="num">
                                      <p:cBhvr additive="base">
                                        <p:cTn id="6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4">
                                            <p:txEl>
                                              <p:pRg st="6" end="6"/>
                                            </p:txEl>
                                          </p:spTgt>
                                        </p:tgtEl>
                                        <p:attrNameLst>
                                          <p:attrName>style.visibility</p:attrName>
                                        </p:attrNameLst>
                                      </p:cBhvr>
                                      <p:to>
                                        <p:strVal val="visible"/>
                                      </p:to>
                                    </p:set>
                                    <p:anim calcmode="lin" valueType="num">
                                      <p:cBhvr additive="base">
                                        <p:cTn id="7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itle 1"/>
          <p:cNvSpPr>
            <a:spLocks noGrp="1"/>
          </p:cNvSpPr>
          <p:nvPr>
            <p:ph type="title"/>
          </p:nvPr>
        </p:nvSpPr>
        <p:spPr>
          <a:xfrm>
            <a:off x="0" y="457200"/>
            <a:ext cx="7924800" cy="1185863"/>
          </a:xfrm>
        </p:spPr>
        <p:txBody>
          <a:bodyPr/>
          <a:lstStyle/>
          <a:p>
            <a:r>
              <a:rPr lang="en-GB" sz="4000" dirty="0" smtClean="0"/>
              <a:t>I GOT FLOWERS TODAY…</a:t>
            </a:r>
            <a:br>
              <a:rPr lang="en-GB" sz="4000" dirty="0" smtClean="0"/>
            </a:br>
            <a:endParaRPr lang="en-GB" dirty="0" smtClean="0"/>
          </a:p>
        </p:txBody>
      </p:sp>
      <p:sp>
        <p:nvSpPr>
          <p:cNvPr id="218115" name="Content Placeholder 2"/>
          <p:cNvSpPr>
            <a:spLocks noGrp="1"/>
          </p:cNvSpPr>
          <p:nvPr>
            <p:ph idx="1"/>
          </p:nvPr>
        </p:nvSpPr>
        <p:spPr/>
        <p:txBody>
          <a:bodyPr/>
          <a:lstStyle/>
          <a:p>
            <a:pPr>
              <a:buNone/>
            </a:pPr>
            <a:r>
              <a:rPr lang="en-GB" dirty="0" smtClean="0"/>
              <a:t>   I got flowers today.</a:t>
            </a:r>
            <a:br>
              <a:rPr lang="en-GB" dirty="0" smtClean="0"/>
            </a:br>
            <a:r>
              <a:rPr lang="en-GB" dirty="0" smtClean="0"/>
              <a:t>It wasn’t my birthday or any other special day.</a:t>
            </a:r>
            <a:br>
              <a:rPr lang="en-GB" dirty="0" smtClean="0"/>
            </a:br>
            <a:r>
              <a:rPr lang="en-GB" dirty="0" smtClean="0"/>
              <a:t>We had our first argument last night, and he said a lot of cruel things that really hurt me.</a:t>
            </a:r>
            <a:br>
              <a:rPr lang="en-GB" dirty="0" smtClean="0"/>
            </a:br>
            <a:r>
              <a:rPr lang="en-GB" dirty="0" smtClean="0"/>
              <a:t>I know he is sorry and didn’t mean the things he said,</a:t>
            </a:r>
            <a:br>
              <a:rPr lang="en-GB" dirty="0" smtClean="0"/>
            </a:br>
            <a:r>
              <a:rPr lang="en-GB" dirty="0" smtClean="0"/>
              <a:t>Because he sent me flowers today.</a:t>
            </a:r>
          </a:p>
          <a:p>
            <a:pPr>
              <a:buFontTx/>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4"/>
          <p:cNvSpPr>
            <a:spLocks noGrp="1"/>
          </p:cNvSpPr>
          <p:nvPr>
            <p:ph type="title"/>
          </p:nvPr>
        </p:nvSpPr>
        <p:spPr/>
        <p:txBody>
          <a:bodyPr/>
          <a:lstStyle/>
          <a:p>
            <a:r>
              <a:rPr lang="en-GB" dirty="0" smtClean="0"/>
              <a:t>Name Types of  Abuse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p:spPr>
        <p:txBody>
          <a:bodyPr/>
          <a:lstStyle/>
          <a:p>
            <a:r>
              <a:rPr lang="en-GB" dirty="0" smtClean="0"/>
              <a:t>I GOT FLOWERS TODAY…</a:t>
            </a:r>
            <a:br>
              <a:rPr lang="en-GB" dirty="0" smtClean="0"/>
            </a:br>
            <a:endParaRPr lang="en-GB" dirty="0"/>
          </a:p>
        </p:txBody>
      </p:sp>
      <p:sp>
        <p:nvSpPr>
          <p:cNvPr id="3" name="Content Placeholder 2"/>
          <p:cNvSpPr>
            <a:spLocks noGrp="1"/>
          </p:cNvSpPr>
          <p:nvPr>
            <p:ph idx="1"/>
          </p:nvPr>
        </p:nvSpPr>
        <p:spPr/>
        <p:txBody>
          <a:bodyPr/>
          <a:lstStyle/>
          <a:p>
            <a:pPr>
              <a:buNone/>
            </a:pPr>
            <a:r>
              <a:rPr lang="en-GB" dirty="0" smtClean="0"/>
              <a:t>   I got flowers today.</a:t>
            </a:r>
            <a:br>
              <a:rPr lang="en-GB" dirty="0" smtClean="0"/>
            </a:br>
            <a:r>
              <a:rPr lang="en-GB" dirty="0" smtClean="0"/>
              <a:t>It wasn’t our anniversary or any other special day.</a:t>
            </a:r>
            <a:br>
              <a:rPr lang="en-GB" dirty="0" smtClean="0"/>
            </a:br>
            <a:r>
              <a:rPr lang="en-GB" dirty="0" smtClean="0"/>
              <a:t>Last night, he threw me into a wall and started to choke me.</a:t>
            </a:r>
            <a:br>
              <a:rPr lang="en-GB" dirty="0" smtClean="0"/>
            </a:br>
            <a:r>
              <a:rPr lang="en-GB" dirty="0" smtClean="0"/>
              <a:t>It seemed like a nightmare. I couldn’t believe it was real. I woke up this morning sore and bruised all over.</a:t>
            </a:r>
            <a:br>
              <a:rPr lang="en-GB" dirty="0" smtClean="0"/>
            </a:br>
            <a:r>
              <a:rPr lang="en-GB" dirty="0" smtClean="0"/>
              <a:t>I know he must be sorry, because he sent me flowers today.</a:t>
            </a:r>
          </a:p>
          <a:p>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40</a:t>
            </a:fld>
            <a:endParaRPr lang="en-GB"/>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476672"/>
            <a:ext cx="8229600" cy="940966"/>
          </a:xfrm>
        </p:spPr>
        <p:txBody>
          <a:bodyPr/>
          <a:lstStyle/>
          <a:p>
            <a:r>
              <a:rPr lang="en-GB" dirty="0" smtClean="0"/>
              <a:t>I GOT FLOWERS TODAY…</a:t>
            </a:r>
            <a:br>
              <a:rPr lang="en-GB" dirty="0" smtClean="0"/>
            </a:br>
            <a:endParaRPr lang="en-GB" dirty="0"/>
          </a:p>
        </p:txBody>
      </p:sp>
      <p:sp>
        <p:nvSpPr>
          <p:cNvPr id="9" name="Content Placeholder 8"/>
          <p:cNvSpPr>
            <a:spLocks noGrp="1"/>
          </p:cNvSpPr>
          <p:nvPr>
            <p:ph idx="1"/>
          </p:nvPr>
        </p:nvSpPr>
        <p:spPr/>
        <p:txBody>
          <a:bodyPr/>
          <a:lstStyle/>
          <a:p>
            <a:pPr>
              <a:buNone/>
            </a:pPr>
            <a:r>
              <a:rPr lang="en-GB" dirty="0" smtClean="0"/>
              <a:t>    I got flowers today, and it wasn’t Mother’s Day or any other special day.</a:t>
            </a:r>
            <a:br>
              <a:rPr lang="en-GB" dirty="0" smtClean="0"/>
            </a:br>
            <a:r>
              <a:rPr lang="en-GB" dirty="0" smtClean="0"/>
              <a:t>Last night, he beat me up again. It was much worse than all the other times.</a:t>
            </a:r>
            <a:br>
              <a:rPr lang="en-GB" dirty="0" smtClean="0"/>
            </a:br>
            <a:r>
              <a:rPr lang="en-GB" dirty="0" smtClean="0"/>
              <a:t>If I leave him, what will I do? How will I take care of my kids?</a:t>
            </a:r>
            <a:br>
              <a:rPr lang="en-GB" dirty="0" smtClean="0"/>
            </a:br>
            <a:r>
              <a:rPr lang="en-GB" dirty="0" smtClean="0"/>
              <a:t>What about money? I’m afraid of him and scared to leave.</a:t>
            </a:r>
            <a:br>
              <a:rPr lang="en-GB" dirty="0" smtClean="0"/>
            </a:br>
            <a:r>
              <a:rPr lang="en-GB" dirty="0" smtClean="0"/>
              <a:t>But I know he must be sorry, because he sent me flowers today.</a:t>
            </a:r>
          </a:p>
          <a:p>
            <a:endParaRPr lang="en-GB" dirty="0"/>
          </a:p>
        </p:txBody>
      </p:sp>
      <p:sp>
        <p:nvSpPr>
          <p:cNvPr id="5" name="Date Placeholder 4"/>
          <p:cNvSpPr>
            <a:spLocks noGrp="1"/>
          </p:cNvSpPr>
          <p:nvPr>
            <p:ph type="dt" sz="half" idx="10"/>
          </p:nvPr>
        </p:nvSpPr>
        <p:spPr/>
        <p:txBody>
          <a:bodyPr/>
          <a:lstStyle/>
          <a:p>
            <a:pPr>
              <a:defRPr/>
            </a:pPr>
            <a:fld id="{84B68052-5F72-47EE-A01C-91109527DA43}" type="datetime1">
              <a:rPr lang="en-GB" smtClean="0"/>
              <a:pPr>
                <a:defRPr/>
              </a:pPr>
              <a:t>16/09/2011</a:t>
            </a:fld>
            <a:endParaRPr lang="en-GB"/>
          </a:p>
        </p:txBody>
      </p:sp>
      <p:sp>
        <p:nvSpPr>
          <p:cNvPr id="6" name="Footer Placeholder 5"/>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7" name="Slide Number Placeholder 6"/>
          <p:cNvSpPr>
            <a:spLocks noGrp="1"/>
          </p:cNvSpPr>
          <p:nvPr>
            <p:ph type="sldNum" sz="quarter" idx="12"/>
          </p:nvPr>
        </p:nvSpPr>
        <p:spPr/>
        <p:txBody>
          <a:bodyPr/>
          <a:lstStyle/>
          <a:p>
            <a:pPr>
              <a:defRPr/>
            </a:pPr>
            <a:fld id="{9E5839A9-586C-47E1-AB95-470369D3D156}" type="slidenum">
              <a:rPr lang="en-GB" smtClean="0"/>
              <a:pPr>
                <a:defRPr/>
              </a:pPr>
              <a:t>41</a:t>
            </a:fld>
            <a:endParaRPr lang="en-GB"/>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p:spPr>
        <p:txBody>
          <a:bodyPr/>
          <a:lstStyle/>
          <a:p>
            <a:r>
              <a:rPr lang="en-GB" dirty="0" smtClean="0"/>
              <a:t>I GOT FLOWERS TODAY…</a:t>
            </a:r>
            <a:br>
              <a:rPr lang="en-GB" dirty="0" smtClean="0"/>
            </a:br>
            <a:endParaRPr lang="en-GB" dirty="0"/>
          </a:p>
        </p:txBody>
      </p:sp>
      <p:sp>
        <p:nvSpPr>
          <p:cNvPr id="3" name="Content Placeholder 2"/>
          <p:cNvSpPr>
            <a:spLocks noGrp="1"/>
          </p:cNvSpPr>
          <p:nvPr>
            <p:ph idx="1"/>
          </p:nvPr>
        </p:nvSpPr>
        <p:spPr/>
        <p:txBody>
          <a:bodyPr/>
          <a:lstStyle/>
          <a:p>
            <a:pPr>
              <a:buNone/>
            </a:pPr>
            <a:r>
              <a:rPr lang="en-GB" dirty="0" smtClean="0"/>
              <a:t>    I got flowers today.</a:t>
            </a:r>
            <a:br>
              <a:rPr lang="en-GB" dirty="0" smtClean="0"/>
            </a:br>
            <a:r>
              <a:rPr lang="en-GB" dirty="0" smtClean="0"/>
              <a:t>Today was a very special day. It was valentines day and also the day of my funeral.</a:t>
            </a:r>
            <a:br>
              <a:rPr lang="en-GB" dirty="0" smtClean="0"/>
            </a:br>
            <a:r>
              <a:rPr lang="en-GB" dirty="0" smtClean="0"/>
              <a:t>Last night, he finally killed me. He beat me to death.</a:t>
            </a:r>
            <a:br>
              <a:rPr lang="en-GB" dirty="0" smtClean="0"/>
            </a:br>
            <a:r>
              <a:rPr lang="en-GB" b="1" dirty="0" smtClean="0"/>
              <a:t>If only I had gathered enough courage and strength to leave him,</a:t>
            </a:r>
            <a:br>
              <a:rPr lang="en-GB" b="1" dirty="0" smtClean="0"/>
            </a:br>
            <a:r>
              <a:rPr lang="en-GB" b="1" dirty="0" smtClean="0"/>
              <a:t>I would not have gotten flowers today.</a:t>
            </a:r>
            <a:endParaRPr lang="en-GB" dirty="0" smtClean="0"/>
          </a:p>
          <a:p>
            <a:pPr>
              <a:buNone/>
            </a:pPr>
            <a:endParaRPr lang="en-GB" dirty="0"/>
          </a:p>
        </p:txBody>
      </p:sp>
      <p:sp>
        <p:nvSpPr>
          <p:cNvPr id="4" name="Date Placeholder 3"/>
          <p:cNvSpPr>
            <a:spLocks noGrp="1"/>
          </p:cNvSpPr>
          <p:nvPr>
            <p:ph type="dt" sz="half" idx="10"/>
          </p:nvPr>
        </p:nvSpPr>
        <p:spPr/>
        <p:txBody>
          <a:bodyPr/>
          <a:lstStyle/>
          <a:p>
            <a:pPr>
              <a:defRPr/>
            </a:pPr>
            <a:fld id="{3ADBAC73-C1EE-40C7-BB0D-16A6DB7D7D81}" type="datetime1">
              <a:rPr lang="en-GB" smtClean="0"/>
              <a:pPr>
                <a:defRPr/>
              </a:pPr>
              <a:t>16/09/2011</a:t>
            </a:fld>
            <a:endParaRPr lang="en-GB"/>
          </a:p>
        </p:txBody>
      </p:sp>
      <p:sp>
        <p:nvSpPr>
          <p:cNvPr id="5" name="Footer Placeholder 4"/>
          <p:cNvSpPr>
            <a:spLocks noGrp="1"/>
          </p:cNvSpPr>
          <p:nvPr>
            <p:ph type="ftr" sz="quarter" idx="11"/>
          </p:nvPr>
        </p:nvSpPr>
        <p:spPr/>
        <p:txBody>
          <a:bodyPr/>
          <a:lstStyle/>
          <a:p>
            <a:pPr>
              <a:defRPr/>
            </a:pPr>
            <a:r>
              <a:rPr lang="en-GB" smtClean="0"/>
              <a:t>copyright 2006 www.brainybetty.com; All Rights Reserved.</a:t>
            </a:r>
            <a:endParaRPr lang="en-GB"/>
          </a:p>
        </p:txBody>
      </p:sp>
      <p:sp>
        <p:nvSpPr>
          <p:cNvPr id="6" name="Slide Number Placeholder 5"/>
          <p:cNvSpPr>
            <a:spLocks noGrp="1"/>
          </p:cNvSpPr>
          <p:nvPr>
            <p:ph type="sldNum" sz="quarter" idx="12"/>
          </p:nvPr>
        </p:nvSpPr>
        <p:spPr/>
        <p:txBody>
          <a:bodyPr/>
          <a:lstStyle/>
          <a:p>
            <a:pPr>
              <a:defRPr/>
            </a:pPr>
            <a:fld id="{DAF26105-68E6-4720-B912-C28B7636A98B}" type="slidenum">
              <a:rPr lang="en-GB" smtClean="0"/>
              <a:pPr>
                <a:defRPr/>
              </a:pPr>
              <a:t>42</a:t>
            </a:fld>
            <a:endParaRPr lang="en-GB"/>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Imagem 7" descr="power17.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1507" name="Rectangle 2"/>
          <p:cNvSpPr>
            <a:spLocks noGrp="1" noChangeArrowheads="1"/>
          </p:cNvSpPr>
          <p:nvPr>
            <p:ph type="title"/>
          </p:nvPr>
        </p:nvSpPr>
        <p:spPr>
          <a:xfrm>
            <a:off x="381000" y="228600"/>
            <a:ext cx="7543800" cy="1143000"/>
          </a:xfrm>
          <a:effectLst>
            <a:outerShdw dist="35921" dir="2700000" algn="ctr" rotWithShape="0">
              <a:schemeClr val="tx2"/>
            </a:outerShdw>
          </a:effectLst>
        </p:spPr>
        <p:txBody>
          <a:bodyPr/>
          <a:lstStyle/>
          <a:p>
            <a:pPr algn="l" eaLnBrk="1" hangingPunct="1">
              <a:defRPr/>
            </a:pPr>
            <a:r>
              <a:rPr lang="en-US" sz="3200" b="1" smtClean="0">
                <a:solidFill>
                  <a:srgbClr val="FAE022"/>
                </a:solidFill>
                <a:latin typeface="Times New Roman" pitchFamily="18" charset="0"/>
              </a:rPr>
              <a:t>THE IMPORTANCE OF </a:t>
            </a:r>
            <a:br>
              <a:rPr lang="en-US" sz="3200" b="1" smtClean="0">
                <a:solidFill>
                  <a:srgbClr val="FAE022"/>
                </a:solidFill>
                <a:latin typeface="Times New Roman" pitchFamily="18" charset="0"/>
              </a:rPr>
            </a:br>
            <a:r>
              <a:rPr lang="en-US" sz="3200" b="1" smtClean="0">
                <a:solidFill>
                  <a:srgbClr val="FAE022"/>
                </a:solidFill>
                <a:latin typeface="Times New Roman" pitchFamily="18" charset="0"/>
              </a:rPr>
              <a:t>CHURCH DISCIPLINE</a:t>
            </a:r>
            <a:endParaRPr lang="en-US" sz="3200" smtClean="0">
              <a:solidFill>
                <a:srgbClr val="FAE022"/>
              </a:solidFill>
              <a:latin typeface="Times New Roman" pitchFamily="18" charset="0"/>
            </a:endParaRPr>
          </a:p>
        </p:txBody>
      </p:sp>
      <p:sp>
        <p:nvSpPr>
          <p:cNvPr id="21508" name="Rectangle 3"/>
          <p:cNvSpPr>
            <a:spLocks noGrp="1" noChangeArrowheads="1"/>
          </p:cNvSpPr>
          <p:nvPr>
            <p:ph type="body" idx="1"/>
          </p:nvPr>
        </p:nvSpPr>
        <p:spPr>
          <a:xfrm>
            <a:off x="76200" y="1676400"/>
            <a:ext cx="5334000" cy="4800600"/>
          </a:xfrm>
        </p:spPr>
        <p:txBody>
          <a:bodyPr/>
          <a:lstStyle/>
          <a:p>
            <a:pPr eaLnBrk="1" hangingPunct="1">
              <a:lnSpc>
                <a:spcPct val="110000"/>
              </a:lnSpc>
            </a:pPr>
            <a:r>
              <a:rPr lang="en-US" sz="2500" i="1" smtClean="0">
                <a:solidFill>
                  <a:schemeClr val="bg1"/>
                </a:solidFill>
              </a:rPr>
              <a:t>“</a:t>
            </a:r>
            <a:r>
              <a:rPr lang="en-US" sz="2500" b="1" i="1" smtClean="0">
                <a:solidFill>
                  <a:schemeClr val="bg1"/>
                </a:solidFill>
              </a:rPr>
              <a:t>Matthew 18:15-20</a:t>
            </a:r>
            <a:r>
              <a:rPr lang="en-US" sz="2500" smtClean="0">
                <a:solidFill>
                  <a:schemeClr val="bg1"/>
                </a:solidFill>
              </a:rPr>
              <a:t> teaches that a sinner is to be confronted, reproved and, if they refuse to repent, excluded from the church.</a:t>
            </a:r>
            <a:br>
              <a:rPr lang="en-US" sz="2500" smtClean="0">
                <a:solidFill>
                  <a:schemeClr val="bg1"/>
                </a:solidFill>
              </a:rPr>
            </a:br>
            <a:endParaRPr lang="en-US" sz="2500" i="1" smtClean="0">
              <a:solidFill>
                <a:schemeClr val="bg1"/>
              </a:solidFill>
            </a:endParaRPr>
          </a:p>
          <a:p>
            <a:pPr eaLnBrk="1" hangingPunct="1">
              <a:lnSpc>
                <a:spcPct val="110000"/>
              </a:lnSpc>
            </a:pPr>
            <a:r>
              <a:rPr lang="en-US" sz="2500" i="1" smtClean="0">
                <a:solidFill>
                  <a:schemeClr val="bg1"/>
                </a:solidFill>
              </a:rPr>
              <a:t>“</a:t>
            </a:r>
            <a:r>
              <a:rPr lang="en-US" sz="2500" b="1" i="1" smtClean="0">
                <a:solidFill>
                  <a:schemeClr val="bg1"/>
                </a:solidFill>
              </a:rPr>
              <a:t>Acts 5:1-11</a:t>
            </a:r>
            <a:r>
              <a:rPr lang="en-US" sz="2500" smtClean="0">
                <a:solidFill>
                  <a:schemeClr val="bg1"/>
                </a:solidFill>
              </a:rPr>
              <a:t> illustrates the seriousness of sin within the church, the sensitivity of the Holy Spirit to sin, and the quick judgment of God upon sin.</a:t>
            </a:r>
            <a:br>
              <a:rPr lang="en-US" sz="2500" smtClean="0">
                <a:solidFill>
                  <a:schemeClr val="bg1"/>
                </a:solidFill>
              </a:rPr>
            </a:br>
            <a:endParaRPr lang="en-US" sz="2500" i="1" smtClean="0">
              <a:solidFill>
                <a:schemeClr val="bg1"/>
              </a:solidFill>
            </a:endParaRPr>
          </a:p>
          <a:p>
            <a:pPr eaLnBrk="1" hangingPunct="1">
              <a:lnSpc>
                <a:spcPct val="110000"/>
              </a:lnSpc>
              <a:buFontTx/>
              <a:buNone/>
            </a:pPr>
            <a:endParaRPr lang="en-US" sz="2500" smtClean="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GB" sz="4800" b="1" dirty="0" smtClean="0"/>
              <a:t>Physical Abuse </a:t>
            </a:r>
          </a:p>
        </p:txBody>
      </p:sp>
      <p:sp>
        <p:nvSpPr>
          <p:cNvPr id="65539" name="Content Placeholder 2"/>
          <p:cNvSpPr>
            <a:spLocks noGrp="1"/>
          </p:cNvSpPr>
          <p:nvPr>
            <p:ph type="body" sz="half" idx="1"/>
          </p:nvPr>
        </p:nvSpPr>
        <p:spPr>
          <a:xfrm>
            <a:off x="323528" y="1684338"/>
            <a:ext cx="3867472" cy="4454525"/>
          </a:xfrm>
        </p:spPr>
        <p:txBody>
          <a:bodyPr/>
          <a:lstStyle/>
          <a:p>
            <a:r>
              <a:rPr lang="en-GB" sz="2400" dirty="0" smtClean="0"/>
              <a:t> </a:t>
            </a:r>
            <a:r>
              <a:rPr lang="en-GB" sz="2000" dirty="0" smtClean="0"/>
              <a:t>Punching, hitting, slapping, shoving, throwing objects, pulling hair, biting, twisting limbs, choking, kicking, strangulation, shooting, stabbing, the infliction of fractures or burns, the use of chemicals, killing.</a:t>
            </a:r>
          </a:p>
          <a:p>
            <a:pPr>
              <a:buNone/>
            </a:pPr>
            <a:r>
              <a:rPr lang="en-GB" sz="2000" dirty="0" smtClean="0"/>
              <a:t> </a:t>
            </a:r>
          </a:p>
          <a:p>
            <a:r>
              <a:rPr lang="en-GB" sz="2000" dirty="0" smtClean="0"/>
              <a:t>Depriving a person of basic needs - denial of nutrition, sleep, medical care.</a:t>
            </a:r>
          </a:p>
        </p:txBody>
      </p:sp>
      <p:pic>
        <p:nvPicPr>
          <p:cNvPr id="182276" name="Picture 2" descr="http://fascistpsychlaws.files.wordpress.com/2008/03/domestic-violence-is-a-crime.jpg"/>
          <p:cNvPicPr>
            <a:picLocks noGrp="1" noChangeAspect="1" noChangeArrowheads="1"/>
          </p:cNvPicPr>
          <p:nvPr>
            <p:ph type="clipArt" sz="half" idx="2"/>
          </p:nvPr>
        </p:nvPicPr>
        <p:blipFill>
          <a:blip r:embed="rId2" cstate="print"/>
          <a:srcRect/>
          <a:stretch>
            <a:fillRect/>
          </a:stretch>
        </p:blipFill>
        <p:spPr>
          <a:xfrm>
            <a:off x="4519613" y="1684338"/>
            <a:ext cx="4228851" cy="445452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additive="base">
                                        <p:cTn id="7" dur="500" fill="hold"/>
                                        <p:tgtEl>
                                          <p:spTgt spid="65538"/>
                                        </p:tgtEl>
                                        <p:attrNameLst>
                                          <p:attrName>ppt_x</p:attrName>
                                        </p:attrNameLst>
                                      </p:cBhvr>
                                      <p:tavLst>
                                        <p:tav tm="0">
                                          <p:val>
                                            <p:strVal val="#ppt_x"/>
                                          </p:val>
                                        </p:tav>
                                        <p:tav tm="100000">
                                          <p:val>
                                            <p:strVal val="#ppt_x"/>
                                          </p:val>
                                        </p:tav>
                                      </p:tavLst>
                                    </p:anim>
                                    <p:anim calcmode="lin" valueType="num">
                                      <p:cBhvr additive="base">
                                        <p:cTn id="8" dur="500" fill="hold"/>
                                        <p:tgtEl>
                                          <p:spTgt spid="655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539">
                                            <p:txEl>
                                              <p:pRg st="0" end="0"/>
                                            </p:txEl>
                                          </p:spTgt>
                                        </p:tgtEl>
                                        <p:attrNameLst>
                                          <p:attrName>style.visibility</p:attrName>
                                        </p:attrNameLst>
                                      </p:cBhvr>
                                      <p:to>
                                        <p:strVal val="visible"/>
                                      </p:to>
                                    </p:set>
                                    <p:anim calcmode="lin" valueType="num">
                                      <p:cBhvr additive="base">
                                        <p:cTn id="13"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539">
                                            <p:txEl>
                                              <p:pRg st="1" end="1"/>
                                            </p:txEl>
                                          </p:spTgt>
                                        </p:tgtEl>
                                        <p:attrNameLst>
                                          <p:attrName>style.visibility</p:attrName>
                                        </p:attrNameLst>
                                      </p:cBhvr>
                                      <p:to>
                                        <p:strVal val="visible"/>
                                      </p:to>
                                    </p:set>
                                    <p:anim calcmode="lin" valueType="num">
                                      <p:cBhvr additive="base">
                                        <p:cTn id="19" dur="5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539">
                                            <p:txEl>
                                              <p:pRg st="2" end="2"/>
                                            </p:txEl>
                                          </p:spTgt>
                                        </p:tgtEl>
                                        <p:attrNameLst>
                                          <p:attrName>style.visibility</p:attrName>
                                        </p:attrNameLst>
                                      </p:cBhvr>
                                      <p:to>
                                        <p:strVal val="visible"/>
                                      </p:to>
                                    </p:set>
                                    <p:anim calcmode="lin" valueType="num">
                                      <p:cBhvr additive="base">
                                        <p:cTn id="25"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5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lstStyle/>
          <a:p>
            <a:r>
              <a:rPr lang="en-GB" sz="4800" b="1" dirty="0" smtClean="0"/>
              <a:t>Emotional abuse</a:t>
            </a:r>
            <a:endParaRPr lang="en-GB" b="1" dirty="0" smtClean="0"/>
          </a:p>
        </p:txBody>
      </p:sp>
      <p:sp>
        <p:nvSpPr>
          <p:cNvPr id="66563" name="Content Placeholder 2"/>
          <p:cNvSpPr>
            <a:spLocks noGrp="1"/>
          </p:cNvSpPr>
          <p:nvPr>
            <p:ph sz="half" idx="1"/>
          </p:nvPr>
        </p:nvSpPr>
        <p:spPr/>
        <p:txBody>
          <a:bodyPr/>
          <a:lstStyle/>
          <a:p>
            <a:r>
              <a:rPr lang="en-GB" sz="2400" smtClean="0"/>
              <a:t> Words and behaviours that destroy another person's belief in themselves, and reduces their self-esteem. </a:t>
            </a:r>
          </a:p>
          <a:p>
            <a:r>
              <a:rPr lang="en-GB" sz="2400" smtClean="0"/>
              <a:t>Insults about appearances, ability to cope or to be able to succeed on own.  </a:t>
            </a:r>
          </a:p>
          <a:p>
            <a:endParaRPr lang="en-GB" sz="2400" smtClean="0"/>
          </a:p>
        </p:txBody>
      </p:sp>
      <p:sp>
        <p:nvSpPr>
          <p:cNvPr id="4" name="Content Placeholder 3"/>
          <p:cNvSpPr>
            <a:spLocks noGrp="1"/>
          </p:cNvSpPr>
          <p:nvPr>
            <p:ph sz="half" idx="2"/>
          </p:nvPr>
        </p:nvSpPr>
        <p:spPr/>
        <p:txBody>
          <a:bodyPr/>
          <a:lstStyle/>
          <a:p>
            <a:r>
              <a:rPr lang="en-GB" sz="2400" smtClean="0"/>
              <a:t>Brainwashing: Victim  feels guilty or worthless. </a:t>
            </a:r>
          </a:p>
          <a:p>
            <a:r>
              <a:rPr lang="en-GB" sz="2400" smtClean="0"/>
              <a:t>Threats: -  to kill the children, pets, the victim or to commit suicide. </a:t>
            </a:r>
          </a:p>
          <a:p>
            <a:pPr>
              <a:buFontTx/>
              <a:buNone/>
            </a:pPr>
            <a:endParaRPr lang="en-GB"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additive="base">
                                        <p:cTn id="7" dur="500" fill="hold"/>
                                        <p:tgtEl>
                                          <p:spTgt spid="66562"/>
                                        </p:tgtEl>
                                        <p:attrNameLst>
                                          <p:attrName>ppt_x</p:attrName>
                                        </p:attrNameLst>
                                      </p:cBhvr>
                                      <p:tavLst>
                                        <p:tav tm="0">
                                          <p:val>
                                            <p:strVal val="#ppt_x"/>
                                          </p:val>
                                        </p:tav>
                                        <p:tav tm="100000">
                                          <p:val>
                                            <p:strVal val="#ppt_x"/>
                                          </p:val>
                                        </p:tav>
                                      </p:tavLst>
                                    </p:anim>
                                    <p:anim calcmode="lin" valueType="num">
                                      <p:cBhvr additive="base">
                                        <p:cTn id="8" dur="500" fill="hold"/>
                                        <p:tgtEl>
                                          <p:spTgt spid="665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6563">
                                            <p:txEl>
                                              <p:pRg st="0" end="0"/>
                                            </p:txEl>
                                          </p:spTgt>
                                        </p:tgtEl>
                                        <p:attrNameLst>
                                          <p:attrName>style.visibility</p:attrName>
                                        </p:attrNameLst>
                                      </p:cBhvr>
                                      <p:to>
                                        <p:strVal val="visible"/>
                                      </p:to>
                                    </p:set>
                                    <p:anim calcmode="lin" valueType="num">
                                      <p:cBhvr additive="base">
                                        <p:cTn id="13" dur="5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6563">
                                            <p:txEl>
                                              <p:pRg st="1" end="1"/>
                                            </p:txEl>
                                          </p:spTgt>
                                        </p:tgtEl>
                                        <p:attrNameLst>
                                          <p:attrName>style.visibility</p:attrName>
                                        </p:attrNameLst>
                                      </p:cBhvr>
                                      <p:to>
                                        <p:strVal val="visible"/>
                                      </p:to>
                                    </p:set>
                                    <p:anim calcmode="lin" valueType="num">
                                      <p:cBhvr additive="base">
                                        <p:cTn id="19" dur="500" fill="hold"/>
                                        <p:tgtEl>
                                          <p:spTgt spid="665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itle 7"/>
          <p:cNvSpPr>
            <a:spLocks noGrp="1"/>
          </p:cNvSpPr>
          <p:nvPr>
            <p:ph type="title"/>
          </p:nvPr>
        </p:nvSpPr>
        <p:spPr>
          <a:xfrm>
            <a:off x="1792288" y="4800600"/>
            <a:ext cx="5486400" cy="985838"/>
          </a:xfrm>
        </p:spPr>
        <p:txBody>
          <a:bodyPr/>
          <a:lstStyle/>
          <a:p>
            <a:r>
              <a:rPr lang="en-GB" smtClean="0"/>
              <a:t/>
            </a:r>
            <a:br>
              <a:rPr lang="en-GB" smtClean="0"/>
            </a:br>
            <a:endParaRPr lang="en-GB" smtClean="0"/>
          </a:p>
        </p:txBody>
      </p:sp>
      <p:sp>
        <p:nvSpPr>
          <p:cNvPr id="184323" name="Text Placeholder 6"/>
          <p:cNvSpPr>
            <a:spLocks noGrp="1"/>
          </p:cNvSpPr>
          <p:nvPr>
            <p:ph type="body" sz="half" idx="2"/>
          </p:nvPr>
        </p:nvSpPr>
        <p:spPr/>
        <p:txBody>
          <a:bodyPr/>
          <a:lstStyle/>
          <a:p>
            <a:endParaRPr lang="en-GB" smtClean="0"/>
          </a:p>
        </p:txBody>
      </p:sp>
      <p:pic>
        <p:nvPicPr>
          <p:cNvPr id="184324" name="Picture 5" descr="http://www.adsneeze.com/media/2008/05/verbal-abuse-1.jpg"/>
          <p:cNvPicPr>
            <a:picLocks noGrp="1" noChangeAspect="1" noChangeArrowheads="1"/>
          </p:cNvPicPr>
          <p:nvPr>
            <p:ph type="pic" idx="1"/>
          </p:nvPr>
        </p:nvPicPr>
        <p:blipFill>
          <a:blip r:embed="rId2" cstate="print"/>
          <a:srcRect l="5951" r="5951"/>
          <a:stretch>
            <a:fillRect/>
          </a:stretch>
        </p:blipFill>
        <p:spPr>
          <a:xfrm>
            <a:off x="1285875" y="1571625"/>
            <a:ext cx="6429375" cy="4786313"/>
          </a:xfrm>
        </p:spPr>
      </p:pic>
      <p:sp>
        <p:nvSpPr>
          <p:cNvPr id="67589" name="Rectangle 10"/>
          <p:cNvSpPr>
            <a:spLocks noChangeArrowheads="1"/>
          </p:cNvSpPr>
          <p:nvPr/>
        </p:nvSpPr>
        <p:spPr bwMode="auto">
          <a:xfrm>
            <a:off x="214313" y="500063"/>
            <a:ext cx="7500937" cy="954087"/>
          </a:xfrm>
          <a:prstGeom prst="rect">
            <a:avLst/>
          </a:prstGeom>
          <a:noFill/>
          <a:ln w="9525">
            <a:noFill/>
            <a:miter lim="800000"/>
            <a:headEnd/>
            <a:tailEnd/>
          </a:ln>
        </p:spPr>
        <p:txBody>
          <a:bodyPr>
            <a:spAutoFit/>
          </a:bodyPr>
          <a:lstStyle/>
          <a:p>
            <a:r>
              <a:rPr lang="en-GB" sz="2800" b="1" dirty="0">
                <a:solidFill>
                  <a:schemeClr val="bg1"/>
                </a:solidFill>
              </a:rPr>
              <a:t>Sticks and stones may break my bones but words DO also hurt 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7589">
                                            <p:txEl>
                                              <p:pRg st="0" end="0"/>
                                            </p:txEl>
                                          </p:spTgt>
                                        </p:tgtEl>
                                        <p:attrNameLst>
                                          <p:attrName>style.visibility</p:attrName>
                                        </p:attrNameLst>
                                      </p:cBhvr>
                                      <p:to>
                                        <p:strVal val="visible"/>
                                      </p:to>
                                    </p:set>
                                    <p:anim calcmode="lin" valueType="num">
                                      <p:cBhvr additive="base">
                                        <p:cTn id="7" dur="500" fill="hold"/>
                                        <p:tgtEl>
                                          <p:spTgt spid="6758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GB" sz="4800" b="1" dirty="0" smtClean="0"/>
              <a:t>Sexual Abuse</a:t>
            </a:r>
            <a:endParaRPr lang="en-GB" b="1" dirty="0" smtClean="0"/>
          </a:p>
        </p:txBody>
      </p:sp>
      <p:sp>
        <p:nvSpPr>
          <p:cNvPr id="68611" name="Content Placeholder 2"/>
          <p:cNvSpPr>
            <a:spLocks noGrp="1"/>
          </p:cNvSpPr>
          <p:nvPr>
            <p:ph idx="1"/>
          </p:nvPr>
        </p:nvSpPr>
        <p:spPr/>
        <p:txBody>
          <a:bodyPr/>
          <a:lstStyle/>
          <a:p>
            <a:pPr>
              <a:buFontTx/>
              <a:buNone/>
            </a:pPr>
            <a:r>
              <a:rPr lang="en-GB" smtClean="0"/>
              <a:t> </a:t>
            </a:r>
            <a:r>
              <a:rPr lang="en-GB" sz="4000" smtClean="0"/>
              <a:t>This is any sexual act to which an adult does not freely give consent or any sexual act with a child.</a:t>
            </a:r>
          </a:p>
          <a:p>
            <a:endParaRPr lang="en-GB"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ppt_x"/>
                                          </p:val>
                                        </p:tav>
                                        <p:tav tm="100000">
                                          <p:val>
                                            <p:strVal val="#ppt_x"/>
                                          </p:val>
                                        </p:tav>
                                      </p:tavLst>
                                    </p:anim>
                                    <p:anim calcmode="lin" valueType="num">
                                      <p:cBhvr additive="base">
                                        <p:cTn id="8" dur="500" fill="hold"/>
                                        <p:tgtEl>
                                          <p:spTgt spid="686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8611">
                                            <p:txEl>
                                              <p:pRg st="0" end="0"/>
                                            </p:txEl>
                                          </p:spTgt>
                                        </p:tgtEl>
                                        <p:attrNameLst>
                                          <p:attrName>style.visibility</p:attrName>
                                        </p:attrNameLst>
                                      </p:cBhvr>
                                      <p:to>
                                        <p:strVal val="visible"/>
                                      </p:to>
                                    </p:set>
                                    <p:anim calcmode="lin" valueType="num">
                                      <p:cBhvr additive="base">
                                        <p:cTn id="13"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GB" sz="4800" b="1" dirty="0" smtClean="0"/>
              <a:t>Social Abuse</a:t>
            </a:r>
            <a:endParaRPr lang="en-GB" b="1" dirty="0" smtClean="0"/>
          </a:p>
        </p:txBody>
      </p:sp>
      <p:sp>
        <p:nvSpPr>
          <p:cNvPr id="68611" name="Content Placeholder 2"/>
          <p:cNvSpPr>
            <a:spLocks noGrp="1"/>
          </p:cNvSpPr>
          <p:nvPr>
            <p:ph type="body" sz="half" idx="1"/>
          </p:nvPr>
        </p:nvSpPr>
        <p:spPr/>
        <p:txBody>
          <a:bodyPr/>
          <a:lstStyle/>
          <a:p>
            <a:r>
              <a:rPr lang="en-GB" sz="2000" dirty="0" smtClean="0"/>
              <a:t>Delivering verbal abuse in front of other people - put downs, jokes, criticisms about appearance, sexuality, and intelligence. Bullying – texts</a:t>
            </a:r>
          </a:p>
          <a:p>
            <a:pPr>
              <a:buFontTx/>
              <a:buNone/>
            </a:pPr>
            <a:r>
              <a:rPr lang="en-GB" sz="2000" dirty="0" smtClean="0"/>
              <a:t> </a:t>
            </a:r>
          </a:p>
          <a:p>
            <a:r>
              <a:rPr lang="en-GB" sz="2000" dirty="0" smtClean="0"/>
              <a:t>Controlling behaviour, interrogations, false accusations. </a:t>
            </a:r>
          </a:p>
          <a:p>
            <a:pPr>
              <a:buFontTx/>
              <a:buNone/>
            </a:pPr>
            <a:endParaRPr lang="en-GB" sz="2000" dirty="0" smtClean="0"/>
          </a:p>
          <a:p>
            <a:r>
              <a:rPr lang="en-GB" sz="2000" dirty="0" smtClean="0"/>
              <a:t>Isolating a person leading them to cut themselves off from family and friends.</a:t>
            </a:r>
          </a:p>
          <a:p>
            <a:pPr>
              <a:buFontTx/>
              <a:buNone/>
            </a:pPr>
            <a:endParaRPr lang="en-GB" sz="2000" dirty="0" smtClean="0"/>
          </a:p>
        </p:txBody>
      </p:sp>
      <p:pic>
        <p:nvPicPr>
          <p:cNvPr id="186372" name="Picture 2" descr="http://tbn0.google.com/images?q=tbn:6wX9oxR3cf5yLM:http://www.drumhellertheatre.com/Assets/Images/Domestic%2520violence2.jpg">
            <a:hlinkClick r:id="rId2"/>
          </p:cNvPr>
          <p:cNvPicPr>
            <a:picLocks noGrp="1" noChangeAspect="1" noChangeArrowheads="1"/>
          </p:cNvPicPr>
          <p:nvPr>
            <p:ph type="clipArt" sz="half" idx="2"/>
          </p:nvPr>
        </p:nvPicPr>
        <p:blipFill>
          <a:blip r:embed="rId3" cstate="print"/>
          <a:srcRect/>
          <a:stretch>
            <a:fillRect/>
          </a:stretch>
        </p:blipFill>
        <p:spPr>
          <a:xfrm>
            <a:off x="5220072" y="2132856"/>
            <a:ext cx="2520280" cy="324036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ppt_x"/>
                                          </p:val>
                                        </p:tav>
                                        <p:tav tm="100000">
                                          <p:val>
                                            <p:strVal val="#ppt_x"/>
                                          </p:val>
                                        </p:tav>
                                      </p:tavLst>
                                    </p:anim>
                                    <p:anim calcmode="lin" valueType="num">
                                      <p:cBhvr additive="base">
                                        <p:cTn id="8" dur="500" fill="hold"/>
                                        <p:tgtEl>
                                          <p:spTgt spid="686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8611">
                                            <p:txEl>
                                              <p:pRg st="0" end="0"/>
                                            </p:txEl>
                                          </p:spTgt>
                                        </p:tgtEl>
                                        <p:attrNameLst>
                                          <p:attrName>style.visibility</p:attrName>
                                        </p:attrNameLst>
                                      </p:cBhvr>
                                      <p:to>
                                        <p:strVal val="visible"/>
                                      </p:to>
                                    </p:set>
                                    <p:anim calcmode="lin" valueType="num">
                                      <p:cBhvr additive="base">
                                        <p:cTn id="13"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8611">
                                            <p:txEl>
                                              <p:pRg st="1" end="1"/>
                                            </p:txEl>
                                          </p:spTgt>
                                        </p:tgtEl>
                                        <p:attrNameLst>
                                          <p:attrName>style.visibility</p:attrName>
                                        </p:attrNameLst>
                                      </p:cBhvr>
                                      <p:to>
                                        <p:strVal val="visible"/>
                                      </p:to>
                                    </p:set>
                                    <p:anim calcmode="lin" valueType="num">
                                      <p:cBhvr additive="base">
                                        <p:cTn id="17"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8611">
                                            <p:txEl>
                                              <p:pRg st="2" end="2"/>
                                            </p:txEl>
                                          </p:spTgt>
                                        </p:tgtEl>
                                        <p:attrNameLst>
                                          <p:attrName>style.visibility</p:attrName>
                                        </p:attrNameLst>
                                      </p:cBhvr>
                                      <p:to>
                                        <p:strVal val="visible"/>
                                      </p:to>
                                    </p:set>
                                    <p:anim calcmode="lin" valueType="num">
                                      <p:cBhvr additive="base">
                                        <p:cTn id="23"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8611">
                                            <p:txEl>
                                              <p:pRg st="4" end="4"/>
                                            </p:txEl>
                                          </p:spTgt>
                                        </p:tgtEl>
                                        <p:attrNameLst>
                                          <p:attrName>style.visibility</p:attrName>
                                        </p:attrNameLst>
                                      </p:cBhvr>
                                      <p:to>
                                        <p:strVal val="visible"/>
                                      </p:to>
                                    </p:set>
                                    <p:anim calcmode="lin" valueType="num">
                                      <p:cBhvr additive="base">
                                        <p:cTn id="29"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86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theme/theme1.xml><?xml version="1.0" encoding="utf-8"?>
<a:theme xmlns:a="http://schemas.openxmlformats.org/drawingml/2006/main" name="Powerpoint template 2">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template 2</Template>
  <TotalTime>324</TotalTime>
  <Words>1486</Words>
  <Application>Microsoft Office PowerPoint</Application>
  <PresentationFormat>On-screen Show (4:3)</PresentationFormat>
  <Paragraphs>208</Paragraphs>
  <Slides>43</Slides>
  <Notes>2</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Powerpoint template 2</vt:lpstr>
      <vt:lpstr>Abuse Prevention Day   10th September 2011</vt:lpstr>
      <vt:lpstr>Slide 2</vt:lpstr>
      <vt:lpstr>What Is Abuse? </vt:lpstr>
      <vt:lpstr>Name Types of  Abuse</vt:lpstr>
      <vt:lpstr>Physical Abuse </vt:lpstr>
      <vt:lpstr>Emotional abuse</vt:lpstr>
      <vt:lpstr> </vt:lpstr>
      <vt:lpstr>Sexual Abuse</vt:lpstr>
      <vt:lpstr>Social Abuse</vt:lpstr>
      <vt:lpstr>Spiritual Abuse </vt:lpstr>
      <vt:lpstr>God’s Property</vt:lpstr>
      <vt:lpstr>Domestic Violence</vt:lpstr>
      <vt:lpstr>Facts About Domestic Abuse </vt:lpstr>
      <vt:lpstr>Case History</vt:lpstr>
      <vt:lpstr>Discussion Points</vt:lpstr>
      <vt:lpstr>Discussion Points</vt:lpstr>
      <vt:lpstr>Slide 17</vt:lpstr>
      <vt:lpstr>Intervention by Church ministers Should have</vt:lpstr>
      <vt:lpstr>Discussion Points</vt:lpstr>
      <vt:lpstr>Abuse and Christians </vt:lpstr>
      <vt:lpstr>Religion: Resource or Roadblock? </vt:lpstr>
      <vt:lpstr>It’s Their Business!</vt:lpstr>
      <vt:lpstr>“The Household of Faith"</vt:lpstr>
      <vt:lpstr>Seventh-day Adventists.....</vt:lpstr>
      <vt:lpstr>Discussion Points</vt:lpstr>
      <vt:lpstr>Discussion Points</vt:lpstr>
      <vt:lpstr>When Women Break the Silence</vt:lpstr>
      <vt:lpstr>When Women Break the Silence</vt:lpstr>
      <vt:lpstr>For Abused Women   </vt:lpstr>
      <vt:lpstr>What The Church Can Do To Help</vt:lpstr>
      <vt:lpstr>What Churches Can Do To Help </vt:lpstr>
      <vt:lpstr>Slide 32</vt:lpstr>
      <vt:lpstr>For Men Who Abuse  </vt:lpstr>
      <vt:lpstr>Discussion Points</vt:lpstr>
      <vt:lpstr>Slide 35</vt:lpstr>
      <vt:lpstr>Slide 36</vt:lpstr>
      <vt:lpstr>Discussion Points</vt:lpstr>
      <vt:lpstr>A Suggested Charter for our Churches </vt:lpstr>
      <vt:lpstr>I GOT FLOWERS TODAY… </vt:lpstr>
      <vt:lpstr>I GOT FLOWERS TODAY… </vt:lpstr>
      <vt:lpstr>I GOT FLOWERS TODAY… </vt:lpstr>
      <vt:lpstr>I GOT FLOWERS TODAY… </vt:lpstr>
      <vt:lpstr>THE IMPORTANCE OF  CHURCH DISCIPLINE</vt:lpstr>
    </vt:vector>
  </TitlesOfParts>
  <Company>Brainy Betty,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African American Series</dc:title>
  <dc:creator>val grossett</dc:creator>
  <cp:lastModifiedBy>val grossett</cp:lastModifiedBy>
  <cp:revision>26</cp:revision>
  <dcterms:created xsi:type="dcterms:W3CDTF">2011-08-31T12:37:44Z</dcterms:created>
  <dcterms:modified xsi:type="dcterms:W3CDTF">2011-09-16T19:48:56Z</dcterms:modified>
</cp:coreProperties>
</file>